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1"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Lst>
  <p:sldSz cx="9144000" cy="6858000" type="screen4x3"/>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a:defRPr sz="2400">
        <a:latin typeface="Arial"/>
        <a:ea typeface="Arial"/>
        <a:cs typeface="Arial"/>
        <a:sym typeface="Arial"/>
      </a:defRPr>
    </a:lvl6pPr>
    <a:lvl7pPr>
      <a:defRPr sz="2400">
        <a:latin typeface="Arial"/>
        <a:ea typeface="Arial"/>
        <a:cs typeface="Arial"/>
        <a:sym typeface="Arial"/>
      </a:defRPr>
    </a:lvl7pPr>
    <a:lvl8pPr>
      <a:defRPr sz="2400">
        <a:latin typeface="Arial"/>
        <a:ea typeface="Arial"/>
        <a:cs typeface="Arial"/>
        <a:sym typeface="Arial"/>
      </a:defRPr>
    </a:lvl8pPr>
    <a:lvl9pPr>
      <a:defRPr sz="2400">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4660"/>
  </p:normalViewPr>
  <p:slideViewPr>
    <p:cSldViewPr snapToGrid="0">
      <p:cViewPr varScale="1">
        <p:scale>
          <a:sx n="84" d="100"/>
          <a:sy n="84" d="100"/>
        </p:scale>
        <p:origin x="1459" y="82"/>
      </p:cViewPr>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hape 1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1" name="Shape 11"/>
          <p:cNvSpPr>
            <a:spLocks noGrp="1"/>
          </p:cNvSpPr>
          <p:nvPr>
            <p:ph type="body" sz="quarter" idx="1"/>
          </p:nvPr>
        </p:nvSpPr>
        <p:spPr>
          <a:xfrm>
            <a:off x="406399" y="4343400"/>
            <a:ext cx="6107289" cy="4114800"/>
          </a:xfrm>
          <a:prstGeom prst="rect">
            <a:avLst/>
          </a:prstGeom>
        </p:spPr>
        <p:txBody>
          <a:bodyPr/>
          <a:lstStyle/>
          <a:p>
            <a:pPr lvl="0"/>
            <a:endParaRPr dirty="0"/>
          </a:p>
        </p:txBody>
      </p:sp>
    </p:spTree>
    <p:extLst>
      <p:ext uri="{BB962C8B-B14F-4D97-AF65-F5344CB8AC3E}">
        <p14:creationId xmlns:p14="http://schemas.microsoft.com/office/powerpoint/2010/main" val="4003363552"/>
      </p:ext>
    </p:extLst>
  </p:cSld>
  <p:clrMap bg1="lt1" tx1="dk1" bg2="lt2" tx2="dk2" accent1="accent1" accent2="accent2" accent3="accent3" accent4="accent4" accent5="accent5" accent6="accent6" hlink="hlink" folHlink="folHlink"/>
  <p:notesStyle>
    <a:lvl1pPr defTabSz="457200">
      <a:lnSpc>
        <a:spcPct val="125000"/>
      </a:lnSpc>
      <a:defRPr sz="16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smtClean="0"/>
              <a:t>This 20-30-minute interactive presentation has been developed to assist you with kicking off your work-site seat belt usage improvement campaign.  The intended audience is all employees, not just company vehicle drivers. The majority of the presentation has been scripted with information you may use as-is or customize.  There are a few places that you will need to customize to fit your needs.  </a:t>
            </a:r>
          </a:p>
          <a:p>
            <a:endParaRPr lang="en-US" sz="1400" i="1" dirty="0" smtClean="0"/>
          </a:p>
          <a:p>
            <a:r>
              <a:rPr lang="en-US" sz="1400" i="1" dirty="0" smtClean="0"/>
              <a:t>Please note the opportunities to make the presentation interactive.  The more you can engage your audience in discussion, the better your message will be retained.  Although a “script” is provided to aid you, after becoming familiar with the material, feel free to “make it your own”.</a:t>
            </a:r>
          </a:p>
          <a:p>
            <a:endParaRPr lang="en-US" dirty="0"/>
          </a:p>
        </p:txBody>
      </p:sp>
    </p:spTree>
    <p:extLst>
      <p:ext uri="{BB962C8B-B14F-4D97-AF65-F5344CB8AC3E}">
        <p14:creationId xmlns:p14="http://schemas.microsoft.com/office/powerpoint/2010/main" val="57537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Those of you who put your hands down are considered “Part-timers.” Most commonly, part-timers perceive themselves to be safe traveling short distances.  But statistics show that most crashes occur within 25 miles of home and 80% of deaths and serious injuries occur in cars that are traveling under 40 MPH.  (Source:  NHTSA)</a:t>
            </a:r>
          </a:p>
          <a:p>
            <a:endParaRPr lang="en-US" sz="1400" dirty="0" smtClean="0"/>
          </a:p>
          <a:p>
            <a:r>
              <a:rPr lang="en-US" sz="1400" dirty="0" smtClean="0"/>
              <a:t>Source for first and third bullets:  NHTSA.</a:t>
            </a:r>
          </a:p>
          <a:p>
            <a:r>
              <a:rPr lang="en-US" sz="1400" dirty="0" smtClean="0"/>
              <a:t>Source for second bullet:  Progressive Insurance, 2001.</a:t>
            </a:r>
            <a:r>
              <a:rPr lang="en-US" dirty="0" smtClean="0"/>
              <a:t> </a:t>
            </a:r>
            <a:endParaRPr lang="en-US" dirty="0"/>
          </a:p>
        </p:txBody>
      </p:sp>
    </p:spTree>
    <p:extLst>
      <p:ext uri="{BB962C8B-B14F-4D97-AF65-F5344CB8AC3E}">
        <p14:creationId xmlns:p14="http://schemas.microsoft.com/office/powerpoint/2010/main" val="28071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“I’m just going to the corner store…”</a:t>
            </a:r>
          </a:p>
          <a:p>
            <a:r>
              <a:rPr lang="en-US" i="1" dirty="0" smtClean="0"/>
              <a:t>“I’m in and out of my vehicle 20 times a day making customer stops...”</a:t>
            </a:r>
          </a:p>
          <a:p>
            <a:r>
              <a:rPr lang="en-US" i="1" dirty="0" smtClean="0"/>
              <a:t>“…it’s not worth the time to buckle up…”</a:t>
            </a:r>
          </a:p>
          <a:p>
            <a:endParaRPr lang="en-US" dirty="0" smtClean="0"/>
          </a:p>
          <a:p>
            <a:r>
              <a:rPr lang="en-US" sz="1400" dirty="0" smtClean="0"/>
              <a:t>Time is a typical concern of part-time seat-belt users.  The truth is, it takes just 2-3 seconds to buckle your seat belt.  Even if you make 20 stops per day, that is equal to one minute. ONE MINUTE!</a:t>
            </a:r>
          </a:p>
          <a:p>
            <a:endParaRPr lang="en-US" sz="1400" dirty="0" smtClean="0"/>
          </a:p>
          <a:p>
            <a:r>
              <a:rPr lang="en-US" sz="1400" dirty="0" smtClean="0"/>
              <a:t>Think of your family, think of your friends, think of your health and your well being.  When you really think about what you’ve got to lose, the decision seems all too easy.  Our chances of being involved in a crash of any magnitude are pretty high and if we aren’t wearing our seat belts, there is a high probability we’ll be injured.  Is that a chance that you’re willing to take?</a:t>
            </a:r>
          </a:p>
          <a:p>
            <a:endParaRPr lang="en-US" dirty="0"/>
          </a:p>
        </p:txBody>
      </p:sp>
    </p:spTree>
    <p:extLst>
      <p:ext uri="{BB962C8B-B14F-4D97-AF65-F5344CB8AC3E}">
        <p14:creationId xmlns:p14="http://schemas.microsoft.com/office/powerpoint/2010/main" val="78965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738188"/>
            <a:ext cx="4572000" cy="3429000"/>
          </a:xfrm>
        </p:spPr>
      </p:sp>
      <p:sp>
        <p:nvSpPr>
          <p:cNvPr id="3" name="Notes Placeholder 2"/>
          <p:cNvSpPr>
            <a:spLocks noGrp="1"/>
          </p:cNvSpPr>
          <p:nvPr>
            <p:ph type="body" idx="1"/>
          </p:nvPr>
        </p:nvSpPr>
        <p:spPr/>
        <p:txBody>
          <a:bodyPr/>
          <a:lstStyle/>
          <a:p>
            <a:r>
              <a:rPr lang="en-US" sz="1400" dirty="0" smtClean="0"/>
              <a:t>Another common consideration of a part-timer is to consider who is with them in the vehicle.  If you have kids of any age, it’s important to set the right example.  Research has proven that children model adult behavior.  If adults don’t consistently buckle up, neither will their children.  A couple things to think about here: If you have kids and don’t have a family policy of wearing a seat belt any time the wheels are in motion, your kids will be left to decide when they should or don’t need to buckle up when you’re not with them.  You don’t want that.  Secondly, if you’re one who buckles up when the kids are in the car but only some of the time when they are not, you should consider the possible consequences…  Who would take care of them if you are injured and unable to do so, or worse yet…no longer around?</a:t>
            </a:r>
          </a:p>
          <a:p>
            <a:endParaRPr lang="en-US" dirty="0" smtClean="0"/>
          </a:p>
          <a:p>
            <a:r>
              <a:rPr lang="en-US" sz="1200" dirty="0" smtClean="0"/>
              <a:t>(Source for stat:  NHTSA: Occupant Restraint Use in 2010: Results From the National Occupant Protection Use Survey Controlled Intersection Study, Nov. 2011)</a:t>
            </a:r>
          </a:p>
          <a:p>
            <a:endParaRPr lang="en-US" dirty="0" smtClean="0"/>
          </a:p>
          <a:p>
            <a:endParaRPr lang="en-US" dirty="0"/>
          </a:p>
        </p:txBody>
      </p:sp>
    </p:spTree>
    <p:extLst>
      <p:ext uri="{BB962C8B-B14F-4D97-AF65-F5344CB8AC3E}">
        <p14:creationId xmlns:p14="http://schemas.microsoft.com/office/powerpoint/2010/main" val="401806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Allow me to share a real-life story with you.  Early one morning in February 2009, Ethan Mitchell, was driving the truck pictured here with a friend, Trey </a:t>
            </a:r>
            <a:r>
              <a:rPr lang="en-US" sz="1400" dirty="0" err="1" smtClean="0"/>
              <a:t>Mohler</a:t>
            </a:r>
            <a:r>
              <a:rPr lang="en-US" sz="1400" dirty="0" smtClean="0"/>
              <a:t>, as the passenger. Suddenly a tire blew out and the truck hit a cement culvert.  The truck flipped before crashing with the ground.  Take a good look at this mangled vehicle</a:t>
            </a:r>
            <a:r>
              <a:rPr lang="en-US" sz="1400" i="1" dirty="0" smtClean="0"/>
              <a:t>.  Anyone care to guess how the driver and passenger fared?</a:t>
            </a:r>
          </a:p>
          <a:p>
            <a:endParaRPr lang="en-US" dirty="0"/>
          </a:p>
        </p:txBody>
      </p:sp>
    </p:spTree>
    <p:extLst>
      <p:ext uri="{BB962C8B-B14F-4D97-AF65-F5344CB8AC3E}">
        <p14:creationId xmlns:p14="http://schemas.microsoft.com/office/powerpoint/2010/main" val="227810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It’s hard to believe, but not only did they survive the crash….they walked away.  Both the driver and passenger were suspended upside down, held in place by their seat belts and airbags.  Paramedics rushed them both to the hospital to be treated for minor injuries. Mitchell had a sprained ankle, and Trey needed stitches in his head.  The next day, both walked out of the hospital—barely scratched– and showed hogs at a livestock festival where they won an award.  </a:t>
            </a:r>
          </a:p>
          <a:p>
            <a:endParaRPr lang="en-US" sz="1400" dirty="0" smtClean="0"/>
          </a:p>
          <a:p>
            <a:r>
              <a:rPr lang="en-US" sz="1400" dirty="0" smtClean="0"/>
              <a:t>This is a scary scenario with a happy ending.  Imagine how different this story would have been had the driver and passenger not been wearing their seat belts!</a:t>
            </a:r>
          </a:p>
          <a:p>
            <a:endParaRPr lang="en-US" dirty="0" smtClean="0"/>
          </a:p>
          <a:p>
            <a:r>
              <a:rPr lang="en-US" sz="1200" dirty="0" smtClean="0"/>
              <a:t>*Photo and story from the Texas Department of Transportation as part of its Click it or Ticket Campaign.</a:t>
            </a:r>
          </a:p>
          <a:p>
            <a:endParaRPr lang="en-US" dirty="0"/>
          </a:p>
        </p:txBody>
      </p:sp>
    </p:spTree>
    <p:extLst>
      <p:ext uri="{BB962C8B-B14F-4D97-AF65-F5344CB8AC3E}">
        <p14:creationId xmlns:p14="http://schemas.microsoft.com/office/powerpoint/2010/main" val="111888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I’ve made </a:t>
            </a:r>
            <a:r>
              <a:rPr lang="en-US" sz="1400" i="1" dirty="0" smtClean="0"/>
              <a:t>my</a:t>
            </a:r>
            <a:r>
              <a:rPr lang="en-US" sz="1400" dirty="0" smtClean="0"/>
              <a:t> case for buckling up on every trip, every time. Now I’d like to invite anyone in the audience to share a personal story of his or her own or of someone they know where they were either saved by the belt, or maybe could have been.  </a:t>
            </a:r>
          </a:p>
          <a:p>
            <a:endParaRPr lang="en-US" sz="1400" dirty="0" smtClean="0"/>
          </a:p>
          <a:p>
            <a:r>
              <a:rPr lang="en-US" sz="1400" b="1" dirty="0" smtClean="0"/>
              <a:t>Speaker’s Note:</a:t>
            </a:r>
            <a:r>
              <a:rPr lang="en-US" sz="1400" dirty="0" smtClean="0"/>
              <a:t>  </a:t>
            </a:r>
            <a:r>
              <a:rPr lang="en-US" sz="1400" i="1" dirty="0" smtClean="0"/>
              <a:t>Be sure to have someone “primed” to break the ice in case you’re not getting volunteers and have a story or two of your own as a back up.</a:t>
            </a:r>
          </a:p>
          <a:p>
            <a:endParaRPr lang="en-US" dirty="0"/>
          </a:p>
        </p:txBody>
      </p:sp>
    </p:spTree>
    <p:extLst>
      <p:ext uri="{BB962C8B-B14F-4D97-AF65-F5344CB8AC3E}">
        <p14:creationId xmlns:p14="http://schemas.microsoft.com/office/powerpoint/2010/main" val="1109266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preparation for Drive Safely Work Week, we observed employees coming into work to determine the rate at which we’re buckling up here at_______.  That rate was XX %.  Because we care about your safety and well-being and we’re all one big family here at ______ , we would like to see this rate improve to ____. Today we embark on a campaign to not just get all of our employees buckling up on every trip, but to also provide you with information to share with your family members and friends to get them buckled up as well. </a:t>
            </a:r>
          </a:p>
          <a:p>
            <a:endParaRPr lang="en-US" sz="1400" dirty="0"/>
          </a:p>
          <a:p>
            <a:r>
              <a:rPr lang="en-US" sz="1400" b="1" dirty="0" smtClean="0"/>
              <a:t>Note</a:t>
            </a:r>
            <a:r>
              <a:rPr lang="en-US" sz="1400" dirty="0" smtClean="0"/>
              <a:t>:  The </a:t>
            </a:r>
            <a:r>
              <a:rPr lang="en-US" sz="1400" i="1" dirty="0" smtClean="0"/>
              <a:t>Seat Belt Myths and Facts </a:t>
            </a:r>
            <a:r>
              <a:rPr lang="en-US" sz="1400" dirty="0" smtClean="0"/>
              <a:t>sheet may be used as a handout.  </a:t>
            </a:r>
            <a:endParaRPr lang="en-US" sz="1400" dirty="0"/>
          </a:p>
        </p:txBody>
      </p:sp>
    </p:spTree>
    <p:extLst>
      <p:ext uri="{BB962C8B-B14F-4D97-AF65-F5344CB8AC3E}">
        <p14:creationId xmlns:p14="http://schemas.microsoft.com/office/powerpoint/2010/main" val="336646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Presenter’s Note:  </a:t>
            </a:r>
            <a:r>
              <a:rPr lang="en-US" sz="1400" dirty="0" smtClean="0"/>
              <a:t>You </a:t>
            </a:r>
            <a:r>
              <a:rPr lang="en-US" sz="1400" dirty="0"/>
              <a:t>might </a:t>
            </a:r>
            <a:r>
              <a:rPr lang="en-US" sz="1400" dirty="0" smtClean="0"/>
              <a:t>do </a:t>
            </a:r>
            <a:r>
              <a:rPr lang="en-US" sz="1400" dirty="0"/>
              <a:t>an online search for a list of child passenger safety seat checks in your community to send home with anyone who has the responsibility of transporting small children or who knows someone </a:t>
            </a:r>
            <a:r>
              <a:rPr lang="en-US" sz="1400" dirty="0" smtClean="0"/>
              <a:t>who does.</a:t>
            </a:r>
          </a:p>
          <a:p>
            <a:endParaRPr lang="en-US" sz="1400" dirty="0"/>
          </a:p>
          <a:p>
            <a:r>
              <a:rPr lang="en-US" sz="1400" dirty="0" smtClean="0"/>
              <a:t>You can print a hand out </a:t>
            </a:r>
            <a:r>
              <a:rPr lang="en-US" sz="1400" dirty="0"/>
              <a:t>to send home with </a:t>
            </a:r>
            <a:r>
              <a:rPr lang="en-US" sz="1400" dirty="0" smtClean="0"/>
              <a:t>employees from the National Highway Traffic Safety Administration’s Traffic Safety Marketing, found in the Additional Resources tab. </a:t>
            </a:r>
            <a:endParaRPr lang="en-US" sz="1400" dirty="0"/>
          </a:p>
          <a:p>
            <a:endParaRPr lang="en-US" sz="1400" dirty="0" smtClean="0"/>
          </a:p>
          <a:p>
            <a:endParaRPr lang="en-US" sz="1400" dirty="0"/>
          </a:p>
          <a:p>
            <a:endParaRPr lang="en-US" dirty="0"/>
          </a:p>
        </p:txBody>
      </p:sp>
    </p:spTree>
    <p:extLst>
      <p:ext uri="{BB962C8B-B14F-4D97-AF65-F5344CB8AC3E}">
        <p14:creationId xmlns:p14="http://schemas.microsoft.com/office/powerpoint/2010/main" val="408332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smtClean="0"/>
              <a:t>Welcome employees to the meeting.  This slide is for contemplation only…no need to answer the question at this time.</a:t>
            </a:r>
          </a:p>
          <a:p>
            <a:endParaRPr lang="en-US" sz="1400" i="1" dirty="0" smtClean="0"/>
          </a:p>
          <a:p>
            <a:r>
              <a:rPr lang="en-US" sz="1400" i="1" dirty="0" smtClean="0"/>
              <a:t>Provide details on why sharing this information is important to you personally and professionally (for example, talk about the company’s commitment to safety and leading by example, etc.) </a:t>
            </a:r>
          </a:p>
          <a:p>
            <a:endParaRPr lang="en-US" sz="1400" i="1" dirty="0" smtClean="0"/>
          </a:p>
          <a:p>
            <a:r>
              <a:rPr lang="en-US" sz="1400" i="1" dirty="0" smtClean="0"/>
              <a:t>Acknowledge that for some people, the topic of this presentation may fall under the category of  “preaching to the choir” but that you are confident each and every person in the room knows at least one person who could benefit from the information they are about to hear and it is your hope they will share what they hear with others.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3075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Let’s talk for a few minutes about something that is vitally important to all of you.  This is a problem that will likely cause each and every one of you some degree of personal suffering</a:t>
            </a:r>
            <a:r>
              <a:rPr lang="en-US" sz="1400" dirty="0" smtClean="0"/>
              <a:t>.</a:t>
            </a:r>
          </a:p>
          <a:p>
            <a:r>
              <a:rPr lang="en-US" sz="1400" dirty="0" smtClean="0"/>
              <a:t>  </a:t>
            </a:r>
            <a:endParaRPr lang="en-US" sz="1400" dirty="0"/>
          </a:p>
          <a:p>
            <a:r>
              <a:rPr lang="en-US" sz="1400" dirty="0"/>
              <a:t>It can affect your physical mobility and cost you financially in healthcare insurance deductibles, lost work time and money in general that could be used for vacations, home improvements, entertainment and other benefits</a:t>
            </a:r>
            <a:r>
              <a:rPr lang="en-US" sz="1400" dirty="0" smtClean="0"/>
              <a:t>.</a:t>
            </a:r>
          </a:p>
          <a:p>
            <a:endParaRPr lang="en-US" sz="1400" dirty="0"/>
          </a:p>
          <a:p>
            <a:r>
              <a:rPr lang="en-US" sz="1400" b="1" dirty="0"/>
              <a:t>Presenter’s Note:  </a:t>
            </a:r>
            <a:r>
              <a:rPr lang="en-US" sz="1400" dirty="0"/>
              <a:t>Ask, </a:t>
            </a:r>
            <a:r>
              <a:rPr lang="en-US" sz="1400" i="1" dirty="0"/>
              <a:t>“Can anyone guess what I’m talking about?” Take answers from a few members of the audience.</a:t>
            </a:r>
          </a:p>
          <a:p>
            <a:endParaRPr lang="en-US" i="1" dirty="0"/>
          </a:p>
        </p:txBody>
      </p:sp>
    </p:spTree>
    <p:extLst>
      <p:ext uri="{BB962C8B-B14F-4D97-AF65-F5344CB8AC3E}">
        <p14:creationId xmlns:p14="http://schemas.microsoft.com/office/powerpoint/2010/main" val="135657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problem that has the potential to affect each one of us in the room today—if it hasn’t already—is related to motor vehicle crashes. </a:t>
            </a:r>
          </a:p>
          <a:p>
            <a:endParaRPr lang="en-US" sz="1400" dirty="0" smtClean="0"/>
          </a:p>
          <a:p>
            <a:r>
              <a:rPr lang="en-US" sz="1400" b="1" dirty="0" smtClean="0"/>
              <a:t>Presenter’s Note:</a:t>
            </a:r>
            <a:r>
              <a:rPr lang="en-US" sz="1400" dirty="0" smtClean="0"/>
              <a:t>  Ask, </a:t>
            </a:r>
            <a:r>
              <a:rPr lang="en-US" sz="1400" i="1" dirty="0" smtClean="0"/>
              <a:t>“How many of you have been in a crash of any magnitude? </a:t>
            </a:r>
          </a:p>
          <a:p>
            <a:endParaRPr lang="en-US" sz="1400" i="1" dirty="0"/>
          </a:p>
          <a:p>
            <a:r>
              <a:rPr lang="en-US" sz="1400" dirty="0" smtClean="0"/>
              <a:t>Take a count and figure an approximate percentage. </a:t>
            </a:r>
          </a:p>
          <a:p>
            <a:r>
              <a:rPr lang="en-US" sz="1400" dirty="0" smtClean="0"/>
              <a:t> </a:t>
            </a:r>
          </a:p>
          <a:p>
            <a:r>
              <a:rPr lang="en-US" sz="1400" dirty="0" smtClean="0"/>
              <a:t>Now ask, </a:t>
            </a:r>
            <a:r>
              <a:rPr lang="en-US" sz="1400" i="1" dirty="0" smtClean="0"/>
              <a:t>“How many of you planned for that to happen when you left your driveway or the parking lot that day?”</a:t>
            </a:r>
          </a:p>
          <a:p>
            <a:endParaRPr lang="en-US" i="1" dirty="0"/>
          </a:p>
        </p:txBody>
      </p:sp>
    </p:spTree>
    <p:extLst>
      <p:ext uri="{BB962C8B-B14F-4D97-AF65-F5344CB8AC3E}">
        <p14:creationId xmlns:p14="http://schemas.microsoft.com/office/powerpoint/2010/main" val="241643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Would anyone here zip line without a harness? Water ski or jet ski without a life preserver? If you aren’t wearing your safety belt all of the time, you’re taking a similar risk.</a:t>
            </a:r>
          </a:p>
          <a:p>
            <a:endParaRPr lang="en-US" sz="1400" dirty="0" smtClean="0"/>
          </a:p>
          <a:p>
            <a:r>
              <a:rPr lang="en-US" sz="1400" dirty="0" smtClean="0"/>
              <a:t>Consider this.  At the moderate speed of 30 mph, a motor vehicle crash would throw you forward with a force equal to 30 times your body weight.  If, for example, you weigh 150 </a:t>
            </a:r>
            <a:r>
              <a:rPr lang="en-US" sz="1400" dirty="0" err="1" smtClean="0"/>
              <a:t>lbs</a:t>
            </a:r>
            <a:r>
              <a:rPr lang="en-US" sz="1400" dirty="0" smtClean="0"/>
              <a:t>, you would be thrown forward with a force of 4,500 pounds! That is roughly equivalent to falling out a third-floor window. </a:t>
            </a:r>
          </a:p>
          <a:p>
            <a:endParaRPr lang="en-US" dirty="0"/>
          </a:p>
        </p:txBody>
      </p:sp>
    </p:spTree>
    <p:extLst>
      <p:ext uri="{BB962C8B-B14F-4D97-AF65-F5344CB8AC3E}">
        <p14:creationId xmlns:p14="http://schemas.microsoft.com/office/powerpoint/2010/main" val="232370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Here’s another thing to consider.  In 2012, 22,912 drivers and passengers died in motor vehicle crashes. 52% of those were not wearing a seat belt and of those, more than half were ejected or partially ejected.* When ejected from a vehicle, you have JUST a 1 in 4 chance of surviving.  In a crash, your safety belt is your safety net.</a:t>
            </a:r>
          </a:p>
          <a:p>
            <a:endParaRPr lang="en-US" sz="1400" dirty="0" smtClean="0"/>
          </a:p>
          <a:p>
            <a:r>
              <a:rPr lang="en-US" sz="1400" dirty="0" smtClean="0"/>
              <a:t>*Data from the National</a:t>
            </a:r>
            <a:r>
              <a:rPr lang="en-US" sz="1400" baseline="0" dirty="0" smtClean="0"/>
              <a:t> Highway Traffic Safety Administration</a:t>
            </a:r>
            <a:r>
              <a:rPr lang="en-US" sz="1400" dirty="0" smtClean="0"/>
              <a:t> Traffic Safety Facts 2012.</a:t>
            </a:r>
            <a:endParaRPr lang="en-US" sz="1400" dirty="0"/>
          </a:p>
        </p:txBody>
      </p:sp>
    </p:spTree>
    <p:extLst>
      <p:ext uri="{BB962C8B-B14F-4D97-AF65-F5344CB8AC3E}">
        <p14:creationId xmlns:p14="http://schemas.microsoft.com/office/powerpoint/2010/main" val="212792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399" y="4343400"/>
            <a:ext cx="6107289" cy="4518378"/>
          </a:xfrm>
        </p:spPr>
        <p:txBody>
          <a:bodyPr/>
          <a:lstStyle/>
          <a:p>
            <a:r>
              <a:rPr lang="en-US" sz="1400" dirty="0" smtClean="0"/>
              <a:t>I know you’re thinking it will never happen to you– after all, you’re a pretty good driver, right?  But let’s take a moment and think about who is sharing the roads with you. According to AAA (the 2013 AAA Foundation for Traffic Safety’s annual Traffic Safety Culture Index), these are the driver’s we’re keeping company with out on the road .</a:t>
            </a:r>
          </a:p>
          <a:p>
            <a:r>
              <a:rPr lang="en-US" sz="1400" dirty="0" smtClean="0"/>
              <a:t>(Review slide</a:t>
            </a:r>
            <a:r>
              <a:rPr lang="en-US" sz="1400" dirty="0" smtClean="0"/>
              <a:t>)</a:t>
            </a:r>
            <a:endParaRPr lang="en-US" sz="1400" dirty="0" smtClean="0"/>
          </a:p>
          <a:p>
            <a:r>
              <a:rPr lang="en-US" sz="1400" dirty="0" smtClean="0"/>
              <a:t>When asked about their driving over the past 30 days…</a:t>
            </a:r>
          </a:p>
          <a:p>
            <a:pPr marL="285750" indent="-285750">
              <a:buFont typeface="Arial" panose="020B0604020202020204" pitchFamily="34" charset="0"/>
              <a:buChar char="•"/>
            </a:pPr>
            <a:r>
              <a:rPr lang="en-US" sz="1400" dirty="0" smtClean="0"/>
              <a:t>2 in 3 drivers admitted to talking on cell phones while driving;</a:t>
            </a:r>
          </a:p>
          <a:p>
            <a:pPr marL="285750" indent="-285750">
              <a:buFont typeface="Arial" panose="020B0604020202020204" pitchFamily="34" charset="0"/>
              <a:buChar char="•"/>
            </a:pPr>
            <a:r>
              <a:rPr lang="en-US" sz="1400" dirty="0" smtClean="0"/>
              <a:t>1 in 4 texted or sent email;</a:t>
            </a:r>
          </a:p>
          <a:p>
            <a:pPr marL="285750" indent="-285750">
              <a:buFont typeface="Arial" panose="020B0604020202020204" pitchFamily="34" charset="0"/>
              <a:buChar char="•"/>
            </a:pPr>
            <a:r>
              <a:rPr lang="en-US" sz="1400" dirty="0" smtClean="0"/>
              <a:t>1 in 3 read email;</a:t>
            </a:r>
          </a:p>
          <a:p>
            <a:pPr marL="285750" indent="-285750">
              <a:buFont typeface="Arial" panose="020B0604020202020204" pitchFamily="34" charset="0"/>
              <a:buChar char="•"/>
            </a:pPr>
            <a:r>
              <a:rPr lang="en-US" sz="1400" dirty="0" smtClean="0"/>
              <a:t>1 in 5 admitted to driving while too impaired by alcohol to do so safely;</a:t>
            </a:r>
          </a:p>
          <a:p>
            <a:pPr marL="285750" indent="-285750">
              <a:buFont typeface="Arial" panose="020B0604020202020204" pitchFamily="34" charset="0"/>
              <a:buChar char="•"/>
            </a:pPr>
            <a:r>
              <a:rPr lang="en-US" sz="1400" dirty="0" smtClean="0"/>
              <a:t>More than 1 in 4 reported having driven while so tired they could hardly keep their eyes open</a:t>
            </a:r>
            <a:r>
              <a:rPr lang="en-US" sz="1400" dirty="0" smtClean="0"/>
              <a:t>.</a:t>
            </a:r>
            <a:endParaRPr lang="en-US" sz="1400" dirty="0" smtClean="0"/>
          </a:p>
          <a:p>
            <a:r>
              <a:rPr lang="en-US" sz="1400" dirty="0" smtClean="0"/>
              <a:t>What are the chances you won’t someday meet one of these people by “accident?”</a:t>
            </a:r>
          </a:p>
          <a:p>
            <a:endParaRPr lang="en-US" dirty="0"/>
          </a:p>
        </p:txBody>
      </p:sp>
    </p:spTree>
    <p:extLst>
      <p:ext uri="{BB962C8B-B14F-4D97-AF65-F5344CB8AC3E}">
        <p14:creationId xmlns:p14="http://schemas.microsoft.com/office/powerpoint/2010/main" val="359809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044" y="4343400"/>
            <a:ext cx="6547555" cy="4552244"/>
          </a:xfrm>
        </p:spPr>
        <p:txBody>
          <a:bodyPr/>
          <a:lstStyle/>
          <a:p>
            <a:r>
              <a:rPr lang="en-US" sz="1200" dirty="0" smtClean="0"/>
              <a:t>In reality, your chances of being involved in a crash are statistically high.  But, there is something you can do about it.  It has been proven that the single most effective thing you can do to protect yourself in a crash is to BUCKLE UP.  SEAT BELTS ARE YOUR BEST DEFENSE.  </a:t>
            </a:r>
          </a:p>
          <a:p>
            <a:r>
              <a:rPr lang="en-US" sz="1200" dirty="0" smtClean="0"/>
              <a:t>When correctly used, it is a simple fact that wearing your seat belt can reduce your risk of dying in a traffic crash by 45% in a car and by as much as 60% in a truck or SUV.  Risk of moderate-to-critical injury is reduced by 60 and 65% respectively. </a:t>
            </a:r>
          </a:p>
          <a:p>
            <a:endParaRPr lang="en-US" sz="1200" dirty="0"/>
          </a:p>
          <a:p>
            <a:r>
              <a:rPr lang="en-US" sz="1200" dirty="0" smtClean="0"/>
              <a:t>Imagine living with a permanent disability such as a head injury that could have been prevented by something as simple as clicking your seat belt.  Among all age groups, motor vehicle crashes are the second-leading cause of Traumatic Brain Injury (17.3%) and result in the largest percentage—roughly a third– of Traumatic Brain Injury-related deaths (31.8%)* </a:t>
            </a:r>
          </a:p>
          <a:p>
            <a:endParaRPr lang="en-US" sz="1200" b="1" dirty="0" smtClean="0"/>
          </a:p>
          <a:p>
            <a:r>
              <a:rPr lang="en-US" sz="1200" b="1" dirty="0" smtClean="0"/>
              <a:t>Presenter’s Note: </a:t>
            </a:r>
            <a:r>
              <a:rPr lang="en-US" sz="1200" dirty="0" smtClean="0"/>
              <a:t>Ask, </a:t>
            </a:r>
            <a:r>
              <a:rPr lang="en-US" sz="1200" i="1" dirty="0" smtClean="0"/>
              <a:t>“How many of you wear your seat belts?” </a:t>
            </a:r>
            <a:r>
              <a:rPr lang="en-US" sz="1200" dirty="0" smtClean="0"/>
              <a:t>Take a count. (Ask that they keep hands up) </a:t>
            </a:r>
            <a:r>
              <a:rPr lang="en-US" sz="1200" i="1" dirty="0" smtClean="0"/>
              <a:t>“Now, how many of you wear your seat belt on every trip?”</a:t>
            </a:r>
          </a:p>
          <a:p>
            <a:endParaRPr lang="en-US" sz="1200" dirty="0" smtClean="0"/>
          </a:p>
          <a:p>
            <a:r>
              <a:rPr lang="en-US" sz="1100" dirty="0" smtClean="0"/>
              <a:t>*Source:  Centers for Disease Control and Prevention (CDC), </a:t>
            </a:r>
            <a:r>
              <a:rPr lang="en-US" sz="1100" dirty="0" err="1" smtClean="0"/>
              <a:t>Faul</a:t>
            </a:r>
            <a:r>
              <a:rPr lang="en-US" sz="1100" dirty="0" smtClean="0"/>
              <a:t> M, Xu L, Wald MM, Coronado VG. Traumatic brain injury in the United States: emergency department visits, hospitalizations, and deaths. Atlanta (GA): Centers for Disease Control and Prevention, National Center for Injury Prevention and Control; 2010.</a:t>
            </a:r>
          </a:p>
          <a:p>
            <a:endParaRPr lang="en-US" dirty="0"/>
          </a:p>
        </p:txBody>
      </p:sp>
    </p:spTree>
    <p:extLst>
      <p:ext uri="{BB962C8B-B14F-4D97-AF65-F5344CB8AC3E}">
        <p14:creationId xmlns:p14="http://schemas.microsoft.com/office/powerpoint/2010/main" val="186268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Presenter’s Note:  </a:t>
            </a:r>
            <a:r>
              <a:rPr lang="en-US" sz="1400" i="1" dirty="0" smtClean="0"/>
              <a:t>Ask the audience what they think are reasons people give for not buckling up all the time…. (</a:t>
            </a:r>
            <a:r>
              <a:rPr lang="en-US" sz="1400" dirty="0" smtClean="0"/>
              <a:t>Common reasons: “They are not driving far” “just driving in the neighborhood”, they “forget”, “it takes too much time.”)</a:t>
            </a:r>
          </a:p>
          <a:p>
            <a:endParaRPr lang="en-US" dirty="0"/>
          </a:p>
        </p:txBody>
      </p:sp>
    </p:spTree>
    <p:extLst>
      <p:ext uri="{BB962C8B-B14F-4D97-AF65-F5344CB8AC3E}">
        <p14:creationId xmlns:p14="http://schemas.microsoft.com/office/powerpoint/2010/main" val="816526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1367680" y="1298575"/>
            <a:ext cx="7090521" cy="2041525"/>
          </a:xfrm>
          <a:prstGeom prst="rect">
            <a:avLst/>
          </a:prstGeom>
        </p:spPr>
        <p:txBody>
          <a:bodyPr/>
          <a:lstStyle/>
          <a:p>
            <a:pPr lvl="0" algn="l">
              <a:defRPr sz="4200" b="1">
                <a:solidFill>
                  <a:srgbClr val="005493"/>
                </a:solidFill>
              </a:defRPr>
            </a:pPr>
            <a:endParaRPr/>
          </a:p>
        </p:txBody>
      </p:sp>
      <p:sp>
        <p:nvSpPr>
          <p:cNvPr id="6" name="Shape 6"/>
          <p:cNvSpPr>
            <a:spLocks noGrp="1"/>
          </p:cNvSpPr>
          <p:nvPr>
            <p:ph type="body" idx="1"/>
          </p:nvPr>
        </p:nvSpPr>
        <p:spPr>
          <a:xfrm>
            <a:off x="1371600" y="3746648"/>
            <a:ext cx="6400801" cy="686198"/>
          </a:xfrm>
          <a:prstGeom prst="rect">
            <a:avLst/>
          </a:prstGeom>
        </p:spPr>
        <p:txBody>
          <a:bodyPr/>
          <a:lstStyle/>
          <a:p>
            <a:pPr marL="0" lvl="0" indent="0">
              <a:defRPr sz="2700">
                <a:solidFill>
                  <a:srgbClr val="5E5E5E"/>
                </a:solidFill>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lvl1pPr algn="ctr">
              <a:defRPr sz="3600"/>
            </a:lvl1pPr>
          </a:lstStyle>
          <a:p>
            <a:pPr lvl="0"/>
            <a:endParaRPr dirty="0"/>
          </a:p>
        </p:txBody>
      </p:sp>
      <p:sp>
        <p:nvSpPr>
          <p:cNvPr id="9" name="Shape 9"/>
          <p:cNvSpPr>
            <a:spLocks noGrp="1"/>
          </p:cNvSpPr>
          <p:nvPr>
            <p:ph type="body" idx="1"/>
          </p:nvPr>
        </p:nvSpPr>
        <p:spPr>
          <a:prstGeom prst="rect">
            <a:avLst/>
          </a:prstGeom>
        </p:spPr>
        <p:txBody>
          <a:bodyPr/>
          <a:lstStyle>
            <a:lvl1pPr marL="457200" indent="-457200">
              <a:buFont typeface="Arial" panose="020B0604020202020204" pitchFamily="34" charset="0"/>
              <a:buChar char="•"/>
              <a:defRPr sz="3600"/>
            </a:lvl1pPr>
          </a:lstStyle>
          <a:p>
            <a:pPr lvl="0"/>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0"/>
            <a:ext cx="7772400" cy="914400"/>
          </a:xfrm>
          <a:prstGeom prst="rect">
            <a:avLst/>
          </a:prstGeom>
          <a:ln w="12700">
            <a:miter lim="400000"/>
          </a:ln>
        </p:spPr>
        <p:txBody>
          <a:bodyPr lIns="45719" rIns="45719" anchor="ctr"/>
          <a:lstStyle/>
          <a:p>
            <a:pPr lvl="0"/>
            <a:endParaRPr dirty="0"/>
          </a:p>
        </p:txBody>
      </p:sp>
      <p:sp>
        <p:nvSpPr>
          <p:cNvPr id="3" name="Shape 3"/>
          <p:cNvSpPr>
            <a:spLocks noGrp="1"/>
          </p:cNvSpPr>
          <p:nvPr>
            <p:ph type="body" idx="1"/>
          </p:nvPr>
        </p:nvSpPr>
        <p:spPr>
          <a:xfrm>
            <a:off x="914400" y="1689100"/>
            <a:ext cx="7543800" cy="4000500"/>
          </a:xfrm>
          <a:prstGeom prst="rect">
            <a:avLst/>
          </a:prstGeom>
          <a:ln w="12700">
            <a:miter lim="400000"/>
          </a:ln>
        </p:spPr>
        <p:txBody>
          <a:bodyPr lIns="45719" rIns="45719"/>
          <a:lstStyle/>
          <a:p>
            <a:pPr lvl="0"/>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2400">
          <a:solidFill>
            <a:srgbClr val="FFFFFF"/>
          </a:solidFill>
          <a:latin typeface="Arial"/>
          <a:ea typeface="Arial"/>
          <a:cs typeface="Arial"/>
          <a:sym typeface="Arial"/>
        </a:defRPr>
      </a:lvl1pPr>
      <a:lvl2pPr algn="r">
        <a:defRPr sz="2400">
          <a:solidFill>
            <a:srgbClr val="FFFFFF"/>
          </a:solidFill>
          <a:latin typeface="Arial"/>
          <a:ea typeface="Arial"/>
          <a:cs typeface="Arial"/>
          <a:sym typeface="Arial"/>
        </a:defRPr>
      </a:lvl2pPr>
      <a:lvl3pPr algn="r">
        <a:defRPr sz="2400">
          <a:solidFill>
            <a:srgbClr val="FFFFFF"/>
          </a:solidFill>
          <a:latin typeface="Arial"/>
          <a:ea typeface="Arial"/>
          <a:cs typeface="Arial"/>
          <a:sym typeface="Arial"/>
        </a:defRPr>
      </a:lvl3pPr>
      <a:lvl4pPr algn="r">
        <a:defRPr sz="2400">
          <a:solidFill>
            <a:srgbClr val="FFFFFF"/>
          </a:solidFill>
          <a:latin typeface="Arial"/>
          <a:ea typeface="Arial"/>
          <a:cs typeface="Arial"/>
          <a:sym typeface="Arial"/>
        </a:defRPr>
      </a:lvl4pPr>
      <a:lvl5pPr algn="r">
        <a:defRPr sz="2400">
          <a:solidFill>
            <a:srgbClr val="FFFFFF"/>
          </a:solidFill>
          <a:latin typeface="Arial"/>
          <a:ea typeface="Arial"/>
          <a:cs typeface="Arial"/>
          <a:sym typeface="Arial"/>
        </a:defRPr>
      </a:lvl5pPr>
      <a:lvl6pPr indent="457200" algn="r">
        <a:defRPr sz="2400">
          <a:solidFill>
            <a:srgbClr val="FFFFFF"/>
          </a:solidFill>
          <a:latin typeface="Arial"/>
          <a:ea typeface="Arial"/>
          <a:cs typeface="Arial"/>
          <a:sym typeface="Arial"/>
        </a:defRPr>
      </a:lvl6pPr>
      <a:lvl7pPr indent="914400" algn="r">
        <a:defRPr sz="2400">
          <a:solidFill>
            <a:srgbClr val="FFFFFF"/>
          </a:solidFill>
          <a:latin typeface="Arial"/>
          <a:ea typeface="Arial"/>
          <a:cs typeface="Arial"/>
          <a:sym typeface="Arial"/>
        </a:defRPr>
      </a:lvl7pPr>
      <a:lvl8pPr indent="1371600" algn="r">
        <a:defRPr sz="2400">
          <a:solidFill>
            <a:srgbClr val="FFFFFF"/>
          </a:solidFill>
          <a:latin typeface="Arial"/>
          <a:ea typeface="Arial"/>
          <a:cs typeface="Arial"/>
          <a:sym typeface="Arial"/>
        </a:defRPr>
      </a:lvl8pPr>
      <a:lvl9pPr indent="1828800" algn="r">
        <a:defRPr sz="2400">
          <a:solidFill>
            <a:srgbClr val="FFFFFF"/>
          </a:solidFill>
          <a:latin typeface="Arial"/>
          <a:ea typeface="Arial"/>
          <a:cs typeface="Arial"/>
          <a:sym typeface="Arial"/>
        </a:defRPr>
      </a:lvl9pPr>
    </p:titleStyle>
    <p:bodyStyle>
      <a:lvl1pPr marL="342900" indent="-342900">
        <a:spcBef>
          <a:spcPts val="600"/>
        </a:spcBef>
        <a:defRPr sz="2800">
          <a:solidFill>
            <a:srgbClr val="005493"/>
          </a:solidFill>
          <a:latin typeface="Arial"/>
          <a:ea typeface="Arial"/>
          <a:cs typeface="Arial"/>
          <a:sym typeface="Arial"/>
        </a:defRPr>
      </a:lvl1pPr>
      <a:lvl2pPr marL="342900" indent="114300">
        <a:spcBef>
          <a:spcPts val="600"/>
        </a:spcBef>
        <a:defRPr sz="2800">
          <a:solidFill>
            <a:srgbClr val="005493"/>
          </a:solidFill>
          <a:latin typeface="Arial"/>
          <a:ea typeface="Arial"/>
          <a:cs typeface="Arial"/>
          <a:sym typeface="Arial"/>
        </a:defRPr>
      </a:lvl2pPr>
      <a:lvl3pPr marL="342900" indent="571500">
        <a:spcBef>
          <a:spcPts val="600"/>
        </a:spcBef>
        <a:defRPr sz="2800">
          <a:solidFill>
            <a:srgbClr val="005493"/>
          </a:solidFill>
          <a:latin typeface="Arial"/>
          <a:ea typeface="Arial"/>
          <a:cs typeface="Arial"/>
          <a:sym typeface="Arial"/>
        </a:defRPr>
      </a:lvl3pPr>
      <a:lvl4pPr marL="342900" indent="1028700">
        <a:spcBef>
          <a:spcPts val="600"/>
        </a:spcBef>
        <a:defRPr sz="2800">
          <a:solidFill>
            <a:srgbClr val="005493"/>
          </a:solidFill>
          <a:latin typeface="Arial"/>
          <a:ea typeface="Arial"/>
          <a:cs typeface="Arial"/>
          <a:sym typeface="Arial"/>
        </a:defRPr>
      </a:lvl4pPr>
      <a:lvl5pPr marL="2184400" indent="-355600">
        <a:spcBef>
          <a:spcPts val="600"/>
        </a:spcBef>
        <a:buSzPct val="100000"/>
        <a:buChar char="»"/>
        <a:defRPr sz="2800">
          <a:solidFill>
            <a:srgbClr val="005493"/>
          </a:solidFill>
          <a:latin typeface="Arial"/>
          <a:ea typeface="Arial"/>
          <a:cs typeface="Arial"/>
          <a:sym typeface="Arial"/>
        </a:defRPr>
      </a:lvl5pPr>
      <a:lvl6pPr marL="2641600" indent="-355600">
        <a:spcBef>
          <a:spcPts val="600"/>
        </a:spcBef>
        <a:buSzPct val="100000"/>
        <a:buChar char="•"/>
        <a:defRPr sz="2800">
          <a:solidFill>
            <a:srgbClr val="005493"/>
          </a:solidFill>
          <a:latin typeface="Arial"/>
          <a:ea typeface="Arial"/>
          <a:cs typeface="Arial"/>
          <a:sym typeface="Arial"/>
        </a:defRPr>
      </a:lvl6pPr>
      <a:lvl7pPr marL="3098800" indent="-355600">
        <a:spcBef>
          <a:spcPts val="600"/>
        </a:spcBef>
        <a:buSzPct val="100000"/>
        <a:buChar char="•"/>
        <a:defRPr sz="2800">
          <a:solidFill>
            <a:srgbClr val="005493"/>
          </a:solidFill>
          <a:latin typeface="Arial"/>
          <a:ea typeface="Arial"/>
          <a:cs typeface="Arial"/>
          <a:sym typeface="Arial"/>
        </a:defRPr>
      </a:lvl7pPr>
      <a:lvl8pPr marL="3556000" indent="-355600">
        <a:spcBef>
          <a:spcPts val="600"/>
        </a:spcBef>
        <a:buSzPct val="100000"/>
        <a:buChar char="•"/>
        <a:defRPr sz="2800">
          <a:solidFill>
            <a:srgbClr val="005493"/>
          </a:solidFill>
          <a:latin typeface="Arial"/>
          <a:ea typeface="Arial"/>
          <a:cs typeface="Arial"/>
          <a:sym typeface="Arial"/>
        </a:defRPr>
      </a:lvl8pPr>
      <a:lvl9pPr marL="4013200" indent="-355600">
        <a:spcBef>
          <a:spcPts val="600"/>
        </a:spcBef>
        <a:buSzPct val="100000"/>
        <a:buChar char="•"/>
        <a:defRPr sz="2800">
          <a:solidFill>
            <a:srgbClr val="005493"/>
          </a:solidFill>
          <a:latin typeface="Arial"/>
          <a:ea typeface="Arial"/>
          <a:cs typeface="Arial"/>
          <a:sym typeface="Arial"/>
        </a:defRPr>
      </a:lvl9pPr>
    </p:bodyStyle>
    <p:otherStyle>
      <a:lvl1pPr>
        <a:defRPr sz="1000">
          <a:solidFill>
            <a:schemeClr val="tx1"/>
          </a:solidFill>
          <a:latin typeface="+mn-lt"/>
          <a:ea typeface="+mn-ea"/>
          <a:cs typeface="+mn-cs"/>
          <a:sym typeface="Arial"/>
        </a:defRPr>
      </a:lvl1pPr>
      <a:lvl2pPr indent="457200">
        <a:defRPr sz="1000">
          <a:solidFill>
            <a:schemeClr val="tx1"/>
          </a:solidFill>
          <a:latin typeface="+mn-lt"/>
          <a:ea typeface="+mn-ea"/>
          <a:cs typeface="+mn-cs"/>
          <a:sym typeface="Arial"/>
        </a:defRPr>
      </a:lvl2pPr>
      <a:lvl3pPr indent="914400">
        <a:defRPr sz="1000">
          <a:solidFill>
            <a:schemeClr val="tx1"/>
          </a:solidFill>
          <a:latin typeface="+mn-lt"/>
          <a:ea typeface="+mn-ea"/>
          <a:cs typeface="+mn-cs"/>
          <a:sym typeface="Arial"/>
        </a:defRPr>
      </a:lvl3pPr>
      <a:lvl4pPr indent="1371600">
        <a:defRPr sz="1000">
          <a:solidFill>
            <a:schemeClr val="tx1"/>
          </a:solidFill>
          <a:latin typeface="+mn-lt"/>
          <a:ea typeface="+mn-ea"/>
          <a:cs typeface="+mn-cs"/>
          <a:sym typeface="Arial"/>
        </a:defRPr>
      </a:lvl4pPr>
      <a:lvl5pPr indent="1828800">
        <a:defRPr sz="1000">
          <a:solidFill>
            <a:schemeClr val="tx1"/>
          </a:solidFill>
          <a:latin typeface="+mn-lt"/>
          <a:ea typeface="+mn-ea"/>
          <a:cs typeface="+mn-cs"/>
          <a:sym typeface="Arial"/>
        </a:defRPr>
      </a:lvl5pPr>
      <a:lvl6pPr>
        <a:defRPr sz="1000">
          <a:solidFill>
            <a:schemeClr val="tx1"/>
          </a:solidFill>
          <a:latin typeface="+mn-lt"/>
          <a:ea typeface="+mn-ea"/>
          <a:cs typeface="+mn-cs"/>
          <a:sym typeface="Arial"/>
        </a:defRPr>
      </a:lvl6pPr>
      <a:lvl7pPr>
        <a:defRPr sz="1000">
          <a:solidFill>
            <a:schemeClr val="tx1"/>
          </a:solidFill>
          <a:latin typeface="+mn-lt"/>
          <a:ea typeface="+mn-ea"/>
          <a:cs typeface="+mn-cs"/>
          <a:sym typeface="Arial"/>
        </a:defRPr>
      </a:lvl7pPr>
      <a:lvl8pPr>
        <a:defRPr sz="1000">
          <a:solidFill>
            <a:schemeClr val="tx1"/>
          </a:solidFill>
          <a:latin typeface="+mn-lt"/>
          <a:ea typeface="+mn-ea"/>
          <a:cs typeface="+mn-cs"/>
          <a:sym typeface="Arial"/>
        </a:defRPr>
      </a:lvl8pPr>
      <a:lvl9pPr>
        <a:defRPr sz="10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body" idx="1"/>
          </p:nvPr>
        </p:nvSpPr>
        <p:spPr>
          <a:xfrm>
            <a:off x="1426464" y="1874321"/>
            <a:ext cx="7717536" cy="686198"/>
          </a:xfrm>
          <a:prstGeom prst="rect">
            <a:avLst/>
          </a:prstGeom>
          <a:extLst>
            <a:ext uri="{C572A759-6A51-4108-AA02-DFA0A04FC94B}">
              <ma14:wrappingTextBoxFlag xmlns:ma14="http://schemas.microsoft.com/office/mac/drawingml/2011/main" xmlns="" val="1"/>
            </a:ext>
          </a:extLst>
        </p:spPr>
        <p:txBody>
          <a:bodyPr lIns="0" tIns="0" rIns="0" bIns="0">
            <a:noAutofit/>
          </a:bodyPr>
          <a:lstStyle>
            <a:lvl1pPr marL="0" indent="0" defTabSz="804672">
              <a:spcBef>
                <a:spcPts val="1000"/>
              </a:spcBef>
              <a:defRPr sz="4224">
                <a:solidFill>
                  <a:srgbClr val="60A000"/>
                </a:solidFill>
              </a:defRPr>
            </a:lvl1pPr>
          </a:lstStyle>
          <a:p>
            <a:pPr lvl="0">
              <a:defRPr sz="1800">
                <a:solidFill>
                  <a:srgbClr val="000000"/>
                </a:solidFill>
              </a:defRPr>
            </a:pPr>
            <a:r>
              <a:rPr lang="en-US" sz="4400" dirty="0" smtClean="0">
                <a:solidFill>
                  <a:srgbClr val="60A000"/>
                </a:solidFill>
              </a:rPr>
              <a:t>Driving Safety Culture Home</a:t>
            </a:r>
            <a:endParaRPr lang="en-US" sz="2400" dirty="0" smtClean="0">
              <a:solidFill>
                <a:schemeClr val="accent5">
                  <a:lumMod val="25000"/>
                </a:schemeClr>
              </a:solidFill>
            </a:endParaRPr>
          </a:p>
          <a:p>
            <a:pPr lvl="0">
              <a:defRPr sz="1800">
                <a:solidFill>
                  <a:srgbClr val="000000"/>
                </a:solidFill>
              </a:defRPr>
            </a:pPr>
            <a:r>
              <a:rPr lang="en-US" sz="2400" dirty="0" smtClean="0">
                <a:solidFill>
                  <a:schemeClr val="accent5">
                    <a:lumMod val="25000"/>
                  </a:schemeClr>
                </a:solidFill>
              </a:rPr>
              <a:t>		A special safety presentation</a:t>
            </a:r>
            <a:endParaRPr sz="4800" dirty="0">
              <a:solidFill>
                <a:schemeClr val="accent5">
                  <a:lumMod val="25000"/>
                </a:schemeClr>
              </a:solidFill>
            </a:endParaRPr>
          </a:p>
        </p:txBody>
      </p:sp>
      <p:sp>
        <p:nvSpPr>
          <p:cNvPr id="2" name="TextBox 1"/>
          <p:cNvSpPr txBox="1"/>
          <p:nvPr/>
        </p:nvSpPr>
        <p:spPr>
          <a:xfrm>
            <a:off x="8759952" y="6574536"/>
            <a:ext cx="27432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chemeClr val="bg1">
                    <a:lumMod val="50000"/>
                  </a:schemeClr>
                </a:solidFill>
                <a:effectLst/>
                <a:uFillTx/>
                <a:latin typeface="Arial"/>
                <a:ea typeface="Arial"/>
                <a:cs typeface="Arial"/>
                <a:sym typeface="Arial"/>
              </a:rPr>
              <a:t>1</a:t>
            </a:r>
            <a:endParaRPr kumimoji="0" lang="en-US" sz="1200" b="0" i="0" u="none" strike="noStrike" cap="none" spc="0" normalizeH="0" baseline="0" dirty="0">
              <a:ln>
                <a:noFill/>
              </a:ln>
              <a:solidFill>
                <a:schemeClr val="bg1">
                  <a:lumMod val="50000"/>
                </a:schemeClr>
              </a:solidFill>
              <a:effectLst/>
              <a:uFillTx/>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driving far?  Not a good excuse.</a:t>
            </a:r>
            <a:endParaRPr lang="en-US" dirty="0"/>
          </a:p>
        </p:txBody>
      </p:sp>
      <p:sp>
        <p:nvSpPr>
          <p:cNvPr id="3" name="Text Placeholder 2"/>
          <p:cNvSpPr>
            <a:spLocks noGrp="1"/>
          </p:cNvSpPr>
          <p:nvPr>
            <p:ph type="body" idx="1"/>
          </p:nvPr>
        </p:nvSpPr>
        <p:spPr>
          <a:xfrm>
            <a:off x="987552" y="1542796"/>
            <a:ext cx="7543800" cy="4000500"/>
          </a:xfrm>
        </p:spPr>
        <p:txBody>
          <a:bodyPr/>
          <a:lstStyle/>
          <a:p>
            <a:r>
              <a:rPr lang="en-US" sz="3200" dirty="0" smtClean="0"/>
              <a:t>Most crashes occur within 25 miles </a:t>
            </a:r>
            <a:r>
              <a:rPr lang="en-US" sz="3200" dirty="0" smtClean="0"/>
              <a:t>(or 40 </a:t>
            </a:r>
            <a:r>
              <a:rPr lang="en-US" sz="3200" dirty="0" smtClean="0"/>
              <a:t>km) </a:t>
            </a:r>
            <a:r>
              <a:rPr lang="en-US" sz="3200" dirty="0" smtClean="0"/>
              <a:t>or less from home</a:t>
            </a:r>
            <a:endParaRPr lang="en-US" sz="3200" dirty="0" smtClean="0"/>
          </a:p>
          <a:p>
            <a:r>
              <a:rPr lang="en-US" sz="3200" dirty="0" smtClean="0"/>
              <a:t>Large insurance company study showed 25% of crashes happened within 1 mile (1.6 km) of home</a:t>
            </a:r>
          </a:p>
          <a:p>
            <a:r>
              <a:rPr lang="en-US" sz="3200" dirty="0" smtClean="0"/>
              <a:t>80% of deaths and injuries occur in vehicles traveling &lt; 40 mph (64 km)</a:t>
            </a:r>
            <a:endParaRPr lang="en-US" sz="3200" dirty="0"/>
          </a:p>
        </p:txBody>
      </p:sp>
      <p:sp>
        <p:nvSpPr>
          <p:cNvPr id="5" name="Rectangle 4"/>
          <p:cNvSpPr/>
          <p:nvPr/>
        </p:nvSpPr>
        <p:spPr>
          <a:xfrm>
            <a:off x="8789416" y="6581001"/>
            <a:ext cx="354584" cy="276999"/>
          </a:xfrm>
          <a:prstGeom prst="rect">
            <a:avLst/>
          </a:prstGeom>
        </p:spPr>
        <p:txBody>
          <a:bodyPr wrap="none">
            <a:spAutoFit/>
          </a:bodyPr>
          <a:lstStyle/>
          <a:p>
            <a:r>
              <a:rPr lang="en-US" sz="1200" dirty="0" smtClean="0">
                <a:solidFill>
                  <a:schemeClr val="bg1">
                    <a:lumMod val="50000"/>
                  </a:schemeClr>
                </a:solidFill>
              </a:rPr>
              <a:t>10</a:t>
            </a:r>
            <a:endParaRPr lang="en-US" sz="1200" dirty="0">
              <a:solidFill>
                <a:schemeClr val="bg1">
                  <a:lumMod val="50000"/>
                </a:schemeClr>
              </a:solidFill>
            </a:endParaRPr>
          </a:p>
        </p:txBody>
      </p:sp>
    </p:spTree>
    <p:extLst>
      <p:ext uri="{BB962C8B-B14F-4D97-AF65-F5344CB8AC3E}">
        <p14:creationId xmlns:p14="http://schemas.microsoft.com/office/powerpoint/2010/main" val="67076227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ular Callout 9"/>
          <p:cNvSpPr/>
          <p:nvPr/>
        </p:nvSpPr>
        <p:spPr>
          <a:xfrm>
            <a:off x="5837051" y="3017520"/>
            <a:ext cx="3224653" cy="1444752"/>
          </a:xfrm>
          <a:prstGeom prst="wedgeRectCallout">
            <a:avLst>
              <a:gd name="adj1" fmla="val 1488"/>
              <a:gd name="adj2" fmla="val 76513"/>
            </a:avLst>
          </a:prstGeom>
          <a:solidFill>
            <a:srgbClr val="FFFFFF"/>
          </a:solidFill>
          <a:ln w="25400" cap="flat">
            <a:solidFill>
              <a:schemeClr val="accent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9" name="Rectangular Callout 8"/>
          <p:cNvSpPr/>
          <p:nvPr/>
        </p:nvSpPr>
        <p:spPr>
          <a:xfrm>
            <a:off x="182880" y="1002262"/>
            <a:ext cx="3657600" cy="2212848"/>
          </a:xfrm>
          <a:prstGeom prst="wedgeRectCallout">
            <a:avLst>
              <a:gd name="adj1" fmla="val -3333"/>
              <a:gd name="adj2" fmla="val 81508"/>
            </a:avLst>
          </a:prstGeom>
          <a:solidFill>
            <a:srgbClr val="FFFFFF"/>
          </a:solidFill>
          <a:ln w="25400" cap="flat">
            <a:solidFill>
              <a:schemeClr val="accent1">
                <a:lumMod val="5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p:cNvSpPr>
            <a:spLocks noGrp="1"/>
          </p:cNvSpPr>
          <p:nvPr>
            <p:ph type="title"/>
          </p:nvPr>
        </p:nvSpPr>
        <p:spPr/>
        <p:txBody>
          <a:bodyPr/>
          <a:lstStyle/>
          <a:p>
            <a:r>
              <a:rPr lang="en-US" dirty="0" smtClean="0"/>
              <a:t>It takes too long?  Not a good excuse.</a:t>
            </a:r>
            <a:endParaRPr lang="en-US" dirty="0"/>
          </a:p>
        </p:txBody>
      </p:sp>
      <p:pic>
        <p:nvPicPr>
          <p:cNvPr id="5" name="Picture 4"/>
          <p:cNvPicPr>
            <a:picLocks noChangeAspect="1"/>
          </p:cNvPicPr>
          <p:nvPr/>
        </p:nvPicPr>
        <p:blipFill>
          <a:blip r:embed="rId3"/>
          <a:stretch>
            <a:fillRect/>
          </a:stretch>
        </p:blipFill>
        <p:spPr>
          <a:xfrm>
            <a:off x="2355974" y="914400"/>
            <a:ext cx="4678942" cy="5265583"/>
          </a:xfrm>
          <a:prstGeom prst="rect">
            <a:avLst/>
          </a:prstGeom>
        </p:spPr>
      </p:pic>
      <p:sp>
        <p:nvSpPr>
          <p:cNvPr id="7" name="Rectangle 6"/>
          <p:cNvSpPr/>
          <p:nvPr/>
        </p:nvSpPr>
        <p:spPr>
          <a:xfrm>
            <a:off x="82297" y="1108412"/>
            <a:ext cx="3538728" cy="2000548"/>
          </a:xfrm>
          <a:prstGeom prst="rect">
            <a:avLst/>
          </a:prstGeom>
        </p:spPr>
        <p:txBody>
          <a:bodyPr wrap="square">
            <a:spAutoFit/>
          </a:bodyPr>
          <a:lstStyle/>
          <a:p>
            <a:pPr algn="ctr"/>
            <a:r>
              <a:rPr lang="en-US" sz="2800" i="1" dirty="0">
                <a:solidFill>
                  <a:schemeClr val="accent5">
                    <a:lumMod val="50000"/>
                  </a:schemeClr>
                </a:solidFill>
              </a:rPr>
              <a:t>“</a:t>
            </a:r>
            <a:r>
              <a:rPr lang="en-US" i="1" dirty="0">
                <a:solidFill>
                  <a:schemeClr val="accent5">
                    <a:lumMod val="50000"/>
                  </a:schemeClr>
                </a:solidFill>
              </a:rPr>
              <a:t>I’m in and out of my vehicle 20 times a day making customer stops. I don’t have time to  buckle up.”</a:t>
            </a:r>
          </a:p>
        </p:txBody>
      </p:sp>
      <p:sp>
        <p:nvSpPr>
          <p:cNvPr id="8" name="TextBox 7"/>
          <p:cNvSpPr txBox="1"/>
          <p:nvPr/>
        </p:nvSpPr>
        <p:spPr>
          <a:xfrm>
            <a:off x="6013574" y="3108960"/>
            <a:ext cx="2889504"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1" u="none" strike="noStrike" cap="none" spc="0" normalizeH="0" baseline="0" dirty="0" smtClean="0">
                <a:ln>
                  <a:noFill/>
                </a:ln>
                <a:solidFill>
                  <a:schemeClr val="accent5">
                    <a:lumMod val="50000"/>
                  </a:schemeClr>
                </a:solidFill>
                <a:effectLst/>
                <a:uFillTx/>
                <a:latin typeface="Arial"/>
                <a:ea typeface="Arial"/>
                <a:cs typeface="Arial"/>
                <a:sym typeface="Arial"/>
              </a:rPr>
              <a:t>“I’m just going to the corner store.</a:t>
            </a:r>
            <a:r>
              <a:rPr kumimoji="0" lang="en-US" b="0" i="1" u="none" strike="noStrike" cap="none" spc="0" normalizeH="0" dirty="0" smtClean="0">
                <a:ln>
                  <a:noFill/>
                </a:ln>
                <a:solidFill>
                  <a:schemeClr val="accent5">
                    <a:lumMod val="50000"/>
                  </a:schemeClr>
                </a:solidFill>
                <a:effectLst/>
                <a:uFillTx/>
                <a:latin typeface="Arial"/>
                <a:ea typeface="Arial"/>
                <a:cs typeface="Arial"/>
                <a:sym typeface="Arial"/>
              </a:rPr>
              <a:t>  It’s not worth the time…”</a:t>
            </a:r>
            <a:endParaRPr kumimoji="0" lang="en-US" b="0" i="1" u="none" strike="noStrike" cap="none" spc="0" normalizeH="0" baseline="0" dirty="0">
              <a:ln>
                <a:noFill/>
              </a:ln>
              <a:solidFill>
                <a:schemeClr val="accent5">
                  <a:lumMod val="50000"/>
                </a:schemeClr>
              </a:solidFill>
              <a:effectLst/>
              <a:uFillTx/>
              <a:latin typeface="Arial"/>
              <a:ea typeface="Arial"/>
              <a:cs typeface="Arial"/>
              <a:sym typeface="Arial"/>
            </a:endParaRPr>
          </a:p>
        </p:txBody>
      </p:sp>
      <p:cxnSp>
        <p:nvCxnSpPr>
          <p:cNvPr id="12" name="Straight Arrow Connector 11"/>
          <p:cNvCxnSpPr/>
          <p:nvPr/>
        </p:nvCxnSpPr>
        <p:spPr>
          <a:xfrm flipV="1">
            <a:off x="4572000" y="3108960"/>
            <a:ext cx="475488" cy="600163"/>
          </a:xfrm>
          <a:prstGeom prst="straightConnector1">
            <a:avLst/>
          </a:prstGeom>
          <a:noFill/>
          <a:ln w="25400" cap="flat">
            <a:solidFill>
              <a:srgbClr val="C0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 name="Rectangle 2"/>
          <p:cNvSpPr/>
          <p:nvPr/>
        </p:nvSpPr>
        <p:spPr>
          <a:xfrm>
            <a:off x="8780272" y="6581001"/>
            <a:ext cx="354584" cy="276999"/>
          </a:xfrm>
          <a:prstGeom prst="rect">
            <a:avLst/>
          </a:prstGeom>
        </p:spPr>
        <p:txBody>
          <a:bodyPr wrap="none">
            <a:spAutoFit/>
          </a:bodyPr>
          <a:lstStyle/>
          <a:p>
            <a:r>
              <a:rPr lang="en-US" sz="1200" dirty="0" smtClean="0">
                <a:solidFill>
                  <a:schemeClr val="bg1">
                    <a:lumMod val="50000"/>
                  </a:schemeClr>
                </a:solidFill>
              </a:rPr>
              <a:t>11</a:t>
            </a:r>
            <a:endParaRPr lang="en-US" sz="1200" dirty="0">
              <a:solidFill>
                <a:schemeClr val="bg1">
                  <a:lumMod val="50000"/>
                </a:schemeClr>
              </a:solidFill>
            </a:endParaRPr>
          </a:p>
        </p:txBody>
      </p:sp>
    </p:spTree>
    <p:extLst>
      <p:ext uri="{BB962C8B-B14F-4D97-AF65-F5344CB8AC3E}">
        <p14:creationId xmlns:p14="http://schemas.microsoft.com/office/powerpoint/2010/main" val="43402332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do, they will too</a:t>
            </a:r>
            <a:endParaRPr lang="en-US" dirty="0"/>
          </a:p>
        </p:txBody>
      </p:sp>
      <p:sp>
        <p:nvSpPr>
          <p:cNvPr id="3" name="Text Placeholder 2"/>
          <p:cNvSpPr>
            <a:spLocks noGrp="1"/>
          </p:cNvSpPr>
          <p:nvPr>
            <p:ph type="body" idx="1"/>
          </p:nvPr>
        </p:nvSpPr>
        <p:spPr>
          <a:xfrm>
            <a:off x="109728" y="1158748"/>
            <a:ext cx="8924544" cy="4000500"/>
          </a:xfrm>
        </p:spPr>
        <p:txBody>
          <a:bodyPr/>
          <a:lstStyle/>
          <a:p>
            <a:r>
              <a:rPr lang="en-US" sz="2800" dirty="0" smtClean="0"/>
              <a:t>Traffic crashes are a leading cause of death/injury to children</a:t>
            </a:r>
          </a:p>
          <a:p>
            <a:r>
              <a:rPr lang="en-US" sz="2800" dirty="0" smtClean="0"/>
              <a:t>Driver buckled = kids buckled 92% of the time*</a:t>
            </a:r>
          </a:p>
          <a:p>
            <a:r>
              <a:rPr lang="en-US" sz="2800" dirty="0" smtClean="0"/>
              <a:t>Driver unbuckled = kids buckled 64% of the time*</a:t>
            </a:r>
            <a:endParaRPr lang="en-US" sz="2800" dirty="0"/>
          </a:p>
        </p:txBody>
      </p:sp>
      <p:pic>
        <p:nvPicPr>
          <p:cNvPr id="4"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2624" y="3154679"/>
            <a:ext cx="4294632" cy="2863941"/>
          </a:xfrm>
          <a:prstGeom prst="rect">
            <a:avLst/>
          </a:prstGeom>
        </p:spPr>
      </p:pic>
      <p:sp>
        <p:nvSpPr>
          <p:cNvPr id="5" name="TextBox 4"/>
          <p:cNvSpPr txBox="1"/>
          <p:nvPr/>
        </p:nvSpPr>
        <p:spPr>
          <a:xfrm>
            <a:off x="5911596" y="5649290"/>
            <a:ext cx="268833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accent1">
                    <a:lumMod val="25000"/>
                  </a:schemeClr>
                </a:solidFill>
                <a:effectLst/>
                <a:uFillTx/>
                <a:latin typeface="Arial"/>
                <a:ea typeface="Arial"/>
                <a:cs typeface="Arial"/>
                <a:sym typeface="Arial"/>
              </a:rPr>
              <a:t>*Source:  NHTSA</a:t>
            </a:r>
            <a:endParaRPr kumimoji="0" lang="en-US" sz="1800" b="0" i="0" u="none" strike="noStrike" cap="none" spc="0" normalizeH="0" baseline="0" dirty="0">
              <a:ln>
                <a:noFill/>
              </a:ln>
              <a:solidFill>
                <a:schemeClr val="accent1">
                  <a:lumMod val="25000"/>
                </a:schemeClr>
              </a:solidFill>
              <a:effectLst/>
              <a:uFillTx/>
              <a:latin typeface="Arial"/>
              <a:ea typeface="Arial"/>
              <a:cs typeface="Arial"/>
              <a:sym typeface="Arial"/>
            </a:endParaRPr>
          </a:p>
        </p:txBody>
      </p:sp>
      <p:sp>
        <p:nvSpPr>
          <p:cNvPr id="6" name="Rectangle 5"/>
          <p:cNvSpPr/>
          <p:nvPr/>
        </p:nvSpPr>
        <p:spPr>
          <a:xfrm>
            <a:off x="8771128" y="6581001"/>
            <a:ext cx="354584" cy="276999"/>
          </a:xfrm>
          <a:prstGeom prst="rect">
            <a:avLst/>
          </a:prstGeom>
        </p:spPr>
        <p:txBody>
          <a:bodyPr wrap="none">
            <a:spAutoFit/>
          </a:bodyPr>
          <a:lstStyle/>
          <a:p>
            <a:r>
              <a:rPr lang="en-US" sz="1200" dirty="0" smtClean="0">
                <a:solidFill>
                  <a:schemeClr val="bg1">
                    <a:lumMod val="50000"/>
                  </a:schemeClr>
                </a:solidFill>
              </a:rPr>
              <a:t>12</a:t>
            </a:r>
            <a:endParaRPr lang="en-US" sz="1200" dirty="0">
              <a:solidFill>
                <a:schemeClr val="bg1">
                  <a:lumMod val="50000"/>
                </a:schemeClr>
              </a:solidFill>
            </a:endParaRPr>
          </a:p>
        </p:txBody>
      </p:sp>
    </p:spTree>
    <p:extLst>
      <p:ext uri="{BB962C8B-B14F-4D97-AF65-F5344CB8AC3E}">
        <p14:creationId xmlns:p14="http://schemas.microsoft.com/office/powerpoint/2010/main" val="87478994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Crashes happen</a:t>
            </a:r>
            <a:endParaRPr lang="en-US" dirty="0"/>
          </a:p>
        </p:txBody>
      </p:sp>
      <p:pic>
        <p:nvPicPr>
          <p:cNvPr id="4" name="Picture 3"/>
          <p:cNvPicPr>
            <a:picLocks noChangeAspect="1"/>
          </p:cNvPicPr>
          <p:nvPr/>
        </p:nvPicPr>
        <p:blipFill>
          <a:blip r:embed="rId3"/>
          <a:stretch>
            <a:fillRect/>
          </a:stretch>
        </p:blipFill>
        <p:spPr>
          <a:xfrm>
            <a:off x="1714500" y="1541480"/>
            <a:ext cx="5920740" cy="3789948"/>
          </a:xfrm>
          <a:prstGeom prst="rect">
            <a:avLst/>
          </a:prstGeom>
        </p:spPr>
      </p:pic>
      <p:sp>
        <p:nvSpPr>
          <p:cNvPr id="6" name="Rectangle 5"/>
          <p:cNvSpPr/>
          <p:nvPr/>
        </p:nvSpPr>
        <p:spPr>
          <a:xfrm rot="272913">
            <a:off x="2024079" y="3852524"/>
            <a:ext cx="4075510" cy="863178"/>
          </a:xfrm>
          <a:prstGeom prst="rect">
            <a:avLst/>
          </a:prstGeom>
          <a:solidFill>
            <a:srgbClr val="0070C0"/>
          </a:solid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Arial"/>
              <a:ea typeface="Arial"/>
              <a:cs typeface="Arial"/>
              <a:sym typeface="Arial"/>
            </a:endParaRPr>
          </a:p>
        </p:txBody>
      </p:sp>
      <p:sp>
        <p:nvSpPr>
          <p:cNvPr id="7" name="TextBox 6"/>
          <p:cNvSpPr txBox="1"/>
          <p:nvPr/>
        </p:nvSpPr>
        <p:spPr>
          <a:xfrm rot="283865">
            <a:off x="2514600" y="3905897"/>
            <a:ext cx="3849624"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1"/>
                </a:solidFill>
                <a:effectLst/>
                <a:uFillTx/>
                <a:latin typeface="Arial"/>
                <a:ea typeface="Arial"/>
                <a:cs typeface="Arial"/>
                <a:sym typeface="Arial"/>
              </a:rPr>
              <a:t>What</a:t>
            </a:r>
            <a:r>
              <a:rPr kumimoji="0" lang="en-US" sz="2400" b="0" i="0" u="none" strike="noStrike" cap="none" spc="0" normalizeH="0" dirty="0" smtClean="0">
                <a:ln>
                  <a:noFill/>
                </a:ln>
                <a:solidFill>
                  <a:schemeClr val="bg1"/>
                </a:solidFill>
                <a:effectLst/>
                <a:uFillTx/>
                <a:latin typeface="Arial"/>
                <a:ea typeface="Arial"/>
                <a:cs typeface="Arial"/>
                <a:sym typeface="Arial"/>
              </a:rPr>
              <a:t> happened to the </a:t>
            </a:r>
          </a:p>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dirty="0" smtClean="0">
                <a:ln>
                  <a:noFill/>
                </a:ln>
                <a:solidFill>
                  <a:schemeClr val="bg1"/>
                </a:solidFill>
                <a:effectLst/>
                <a:uFillTx/>
                <a:latin typeface="Arial"/>
                <a:ea typeface="Arial"/>
                <a:cs typeface="Arial"/>
                <a:sym typeface="Arial"/>
              </a:rPr>
              <a:t>driver and passenger?</a:t>
            </a:r>
            <a:endParaRPr kumimoji="0" lang="en-US" sz="2400" b="0" i="0" u="none" strike="noStrike" cap="none" spc="0" normalizeH="0" baseline="0" dirty="0">
              <a:ln>
                <a:noFill/>
              </a:ln>
              <a:solidFill>
                <a:schemeClr val="bg1"/>
              </a:solidFill>
              <a:effectLst/>
              <a:uFillTx/>
              <a:latin typeface="Arial"/>
              <a:ea typeface="Arial"/>
              <a:cs typeface="Arial"/>
              <a:sym typeface="Arial"/>
            </a:endParaRPr>
          </a:p>
        </p:txBody>
      </p:sp>
      <p:sp>
        <p:nvSpPr>
          <p:cNvPr id="8" name="TextBox 7"/>
          <p:cNvSpPr txBox="1"/>
          <p:nvPr/>
        </p:nvSpPr>
        <p:spPr>
          <a:xfrm>
            <a:off x="274320" y="5669280"/>
            <a:ext cx="3044952"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1">
                    <a:lumMod val="25000"/>
                  </a:schemeClr>
                </a:solidFill>
                <a:effectLst/>
                <a:uFillTx/>
                <a:latin typeface="Arial"/>
                <a:ea typeface="Arial"/>
                <a:cs typeface="Arial"/>
                <a:sym typeface="Arial"/>
              </a:rPr>
              <a:t>Photo:</a:t>
            </a:r>
            <a:r>
              <a:rPr kumimoji="0" lang="en-US" sz="1400" b="0" i="0" u="none" strike="noStrike" cap="none" spc="0" normalizeH="0" dirty="0" smtClean="0">
                <a:ln>
                  <a:noFill/>
                </a:ln>
                <a:solidFill>
                  <a:schemeClr val="accent1">
                    <a:lumMod val="25000"/>
                  </a:schemeClr>
                </a:solidFill>
                <a:effectLst/>
                <a:uFillTx/>
                <a:latin typeface="Arial"/>
                <a:ea typeface="Arial"/>
                <a:cs typeface="Arial"/>
                <a:sym typeface="Arial"/>
              </a:rPr>
              <a:t> Texas Dept. of Transportation</a:t>
            </a:r>
            <a:endParaRPr kumimoji="0" lang="en-US" sz="1400" b="0" i="0" u="none" strike="noStrike" cap="none" spc="0" normalizeH="0" baseline="0" dirty="0">
              <a:ln>
                <a:noFill/>
              </a:ln>
              <a:solidFill>
                <a:schemeClr val="accent1">
                  <a:lumMod val="25000"/>
                </a:schemeClr>
              </a:solidFill>
              <a:effectLst/>
              <a:uFillTx/>
              <a:latin typeface="Arial"/>
              <a:ea typeface="Arial"/>
              <a:cs typeface="Arial"/>
              <a:sym typeface="Arial"/>
            </a:endParaRPr>
          </a:p>
        </p:txBody>
      </p:sp>
      <p:sp>
        <p:nvSpPr>
          <p:cNvPr id="3" name="Rectangle 2"/>
          <p:cNvSpPr/>
          <p:nvPr/>
        </p:nvSpPr>
        <p:spPr>
          <a:xfrm>
            <a:off x="8789416" y="6581001"/>
            <a:ext cx="354584" cy="276999"/>
          </a:xfrm>
          <a:prstGeom prst="rect">
            <a:avLst/>
          </a:prstGeom>
        </p:spPr>
        <p:txBody>
          <a:bodyPr wrap="none">
            <a:spAutoFit/>
          </a:bodyPr>
          <a:lstStyle/>
          <a:p>
            <a:r>
              <a:rPr lang="en-US" sz="1200" dirty="0" smtClean="0">
                <a:solidFill>
                  <a:schemeClr val="bg1">
                    <a:lumMod val="50000"/>
                  </a:schemeClr>
                </a:solidFill>
              </a:rPr>
              <a:t>13</a:t>
            </a:r>
            <a:endParaRPr lang="en-US" sz="1200" dirty="0">
              <a:solidFill>
                <a:schemeClr val="bg1">
                  <a:lumMod val="50000"/>
                </a:schemeClr>
              </a:solidFill>
            </a:endParaRPr>
          </a:p>
        </p:txBody>
      </p:sp>
    </p:spTree>
    <p:extLst>
      <p:ext uri="{BB962C8B-B14F-4D97-AF65-F5344CB8AC3E}">
        <p14:creationId xmlns:p14="http://schemas.microsoft.com/office/powerpoint/2010/main" val="51587772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 belts save lives!</a:t>
            </a:r>
            <a:endParaRPr lang="en-US" dirty="0"/>
          </a:p>
        </p:txBody>
      </p:sp>
      <p:pic>
        <p:nvPicPr>
          <p:cNvPr id="4" name="Picture 3"/>
          <p:cNvPicPr>
            <a:picLocks noChangeAspect="1"/>
          </p:cNvPicPr>
          <p:nvPr/>
        </p:nvPicPr>
        <p:blipFill>
          <a:blip r:embed="rId3"/>
          <a:stretch>
            <a:fillRect/>
          </a:stretch>
        </p:blipFill>
        <p:spPr>
          <a:xfrm>
            <a:off x="1740315" y="1623692"/>
            <a:ext cx="5663370" cy="3625201"/>
          </a:xfrm>
          <a:prstGeom prst="rect">
            <a:avLst/>
          </a:prstGeom>
        </p:spPr>
      </p:pic>
      <p:sp>
        <p:nvSpPr>
          <p:cNvPr id="5" name="Rectangle 4"/>
          <p:cNvSpPr/>
          <p:nvPr/>
        </p:nvSpPr>
        <p:spPr>
          <a:xfrm>
            <a:off x="256032" y="5619631"/>
            <a:ext cx="4572000" cy="307777"/>
          </a:xfrm>
          <a:prstGeom prst="rect">
            <a:avLst/>
          </a:prstGeom>
        </p:spPr>
        <p:txBody>
          <a:bodyPr>
            <a:spAutoFit/>
          </a:bodyPr>
          <a:lstStyle/>
          <a:p>
            <a:r>
              <a:rPr lang="en-US" sz="1400" dirty="0">
                <a:solidFill>
                  <a:schemeClr val="accent5">
                    <a:lumMod val="25000"/>
                  </a:schemeClr>
                </a:solidFill>
              </a:rPr>
              <a:t>Photo: Texas Dept. of Transportation</a:t>
            </a:r>
          </a:p>
        </p:txBody>
      </p:sp>
      <p:sp>
        <p:nvSpPr>
          <p:cNvPr id="3" name="Rectangle 2"/>
          <p:cNvSpPr/>
          <p:nvPr/>
        </p:nvSpPr>
        <p:spPr>
          <a:xfrm>
            <a:off x="8801314" y="6581001"/>
            <a:ext cx="354584" cy="276999"/>
          </a:xfrm>
          <a:prstGeom prst="rect">
            <a:avLst/>
          </a:prstGeom>
        </p:spPr>
        <p:txBody>
          <a:bodyPr wrap="none">
            <a:spAutoFit/>
          </a:bodyPr>
          <a:lstStyle/>
          <a:p>
            <a:r>
              <a:rPr lang="en-US" sz="1200" dirty="0" smtClean="0">
                <a:solidFill>
                  <a:schemeClr val="bg1">
                    <a:lumMod val="50000"/>
                  </a:schemeClr>
                </a:solidFill>
              </a:rPr>
              <a:t>14</a:t>
            </a:r>
            <a:endParaRPr lang="en-US" sz="1200" dirty="0">
              <a:solidFill>
                <a:schemeClr val="bg1">
                  <a:lumMod val="50000"/>
                </a:schemeClr>
              </a:solidFill>
            </a:endParaRPr>
          </a:p>
        </p:txBody>
      </p:sp>
    </p:spTree>
    <p:extLst>
      <p:ext uri="{BB962C8B-B14F-4D97-AF65-F5344CB8AC3E}">
        <p14:creationId xmlns:p14="http://schemas.microsoft.com/office/powerpoint/2010/main" val="375992654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testimonials</a:t>
            </a:r>
            <a:endParaRPr lang="en-US" dirty="0"/>
          </a:p>
        </p:txBody>
      </p:sp>
      <p:pic>
        <p:nvPicPr>
          <p:cNvPr id="4"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17904" y="1213104"/>
            <a:ext cx="6254496" cy="4162218"/>
          </a:xfrm>
          <a:prstGeom prst="rect">
            <a:avLst/>
          </a:prstGeom>
        </p:spPr>
      </p:pic>
      <p:sp>
        <p:nvSpPr>
          <p:cNvPr id="3" name="Rectangle 2"/>
          <p:cNvSpPr/>
          <p:nvPr/>
        </p:nvSpPr>
        <p:spPr>
          <a:xfrm>
            <a:off x="8789416" y="6581001"/>
            <a:ext cx="354584" cy="276999"/>
          </a:xfrm>
          <a:prstGeom prst="rect">
            <a:avLst/>
          </a:prstGeom>
        </p:spPr>
        <p:txBody>
          <a:bodyPr wrap="none">
            <a:spAutoFit/>
          </a:bodyPr>
          <a:lstStyle/>
          <a:p>
            <a:r>
              <a:rPr lang="en-US" sz="1200" dirty="0" smtClean="0">
                <a:solidFill>
                  <a:schemeClr val="bg1">
                    <a:lumMod val="50000"/>
                  </a:schemeClr>
                </a:solidFill>
              </a:rPr>
              <a:t>15</a:t>
            </a:r>
            <a:endParaRPr lang="en-US" sz="1200" dirty="0">
              <a:solidFill>
                <a:schemeClr val="bg1">
                  <a:lumMod val="50000"/>
                </a:schemeClr>
              </a:solidFill>
            </a:endParaRPr>
          </a:p>
        </p:txBody>
      </p:sp>
    </p:spTree>
    <p:extLst>
      <p:ext uri="{BB962C8B-B14F-4D97-AF65-F5344CB8AC3E}">
        <p14:creationId xmlns:p14="http://schemas.microsoft.com/office/powerpoint/2010/main" val="292212966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Text Placeholder 2"/>
          <p:cNvSpPr>
            <a:spLocks noGrp="1"/>
          </p:cNvSpPr>
          <p:nvPr>
            <p:ph type="body" idx="1"/>
          </p:nvPr>
        </p:nvSpPr>
        <p:spPr>
          <a:xfrm>
            <a:off x="320040" y="1423924"/>
            <a:ext cx="8266176" cy="4000500"/>
          </a:xfrm>
        </p:spPr>
        <p:txBody>
          <a:bodyPr/>
          <a:lstStyle/>
          <a:p>
            <a:r>
              <a:rPr lang="en-US" sz="3200" dirty="0"/>
              <a:t>Current belt rate based on observation is X</a:t>
            </a:r>
          </a:p>
          <a:p>
            <a:r>
              <a:rPr lang="en-US" sz="3200" dirty="0"/>
              <a:t>We would like to see __% of employees buckling up</a:t>
            </a:r>
          </a:p>
          <a:p>
            <a:r>
              <a:rPr lang="en-US" sz="3200" dirty="0" smtClean="0"/>
              <a:t>Seat belt campaign </a:t>
            </a:r>
            <a:r>
              <a:rPr lang="en-US" sz="3200" dirty="0"/>
              <a:t>directed to all employees (not just company drivers)</a:t>
            </a:r>
          </a:p>
          <a:p>
            <a:r>
              <a:rPr lang="en-US" sz="3200" dirty="0"/>
              <a:t>Share info with family and </a:t>
            </a:r>
            <a:r>
              <a:rPr lang="en-US" sz="3200" dirty="0" smtClean="0"/>
              <a:t>friends and encourage them to </a:t>
            </a:r>
            <a:r>
              <a:rPr lang="en-US" sz="3200" dirty="0"/>
              <a:t>buckle up on every trip</a:t>
            </a:r>
          </a:p>
          <a:p>
            <a:endParaRPr lang="en-US" dirty="0"/>
          </a:p>
        </p:txBody>
      </p:sp>
      <p:sp>
        <p:nvSpPr>
          <p:cNvPr id="4" name="Rectangle 3"/>
          <p:cNvSpPr/>
          <p:nvPr/>
        </p:nvSpPr>
        <p:spPr>
          <a:xfrm>
            <a:off x="8789416" y="6581001"/>
            <a:ext cx="354584" cy="276999"/>
          </a:xfrm>
          <a:prstGeom prst="rect">
            <a:avLst/>
          </a:prstGeom>
        </p:spPr>
        <p:txBody>
          <a:bodyPr wrap="none">
            <a:spAutoFit/>
          </a:bodyPr>
          <a:lstStyle/>
          <a:p>
            <a:r>
              <a:rPr lang="en-US" sz="1200" dirty="0" smtClean="0">
                <a:solidFill>
                  <a:schemeClr val="bg1">
                    <a:lumMod val="50000"/>
                  </a:schemeClr>
                </a:solidFill>
              </a:rPr>
              <a:t>16</a:t>
            </a:r>
            <a:endParaRPr lang="en-US" sz="1200" dirty="0">
              <a:solidFill>
                <a:schemeClr val="bg1">
                  <a:lumMod val="50000"/>
                </a:schemeClr>
              </a:solidFill>
            </a:endParaRPr>
          </a:p>
        </p:txBody>
      </p:sp>
    </p:spTree>
    <p:extLst>
      <p:ext uri="{BB962C8B-B14F-4D97-AF65-F5344CB8AC3E}">
        <p14:creationId xmlns:p14="http://schemas.microsoft.com/office/powerpoint/2010/main" val="175194803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Text Placeholder 2"/>
          <p:cNvSpPr>
            <a:spLocks noGrp="1"/>
          </p:cNvSpPr>
          <p:nvPr>
            <p:ph type="body" idx="1"/>
          </p:nvPr>
        </p:nvSpPr>
        <p:spPr>
          <a:xfrm>
            <a:off x="923544" y="1497076"/>
            <a:ext cx="7543800" cy="4000500"/>
          </a:xfrm>
        </p:spPr>
        <p:txBody>
          <a:bodyPr/>
          <a:lstStyle/>
          <a:p>
            <a:r>
              <a:rPr lang="en-US" sz="3200" dirty="0" smtClean="0"/>
              <a:t>Transporting kids or know someone who is?</a:t>
            </a:r>
          </a:p>
          <a:p>
            <a:r>
              <a:rPr lang="en-US" sz="3200" dirty="0" smtClean="0"/>
              <a:t>Guidelines have changed in the past couple of years</a:t>
            </a:r>
          </a:p>
          <a:p>
            <a:r>
              <a:rPr lang="en-US" sz="3200" dirty="0" smtClean="0"/>
              <a:t>Handout available with new guidelines</a:t>
            </a:r>
          </a:p>
          <a:p>
            <a:r>
              <a:rPr lang="en-US" sz="3200" dirty="0" smtClean="0"/>
              <a:t>Please share with family, care-givers and friends</a:t>
            </a:r>
            <a:endParaRPr lang="en-US" sz="3200" dirty="0"/>
          </a:p>
        </p:txBody>
      </p:sp>
      <p:sp>
        <p:nvSpPr>
          <p:cNvPr id="4" name="Rectangle 3"/>
          <p:cNvSpPr/>
          <p:nvPr/>
        </p:nvSpPr>
        <p:spPr>
          <a:xfrm>
            <a:off x="8798560" y="6608433"/>
            <a:ext cx="354584" cy="276999"/>
          </a:xfrm>
          <a:prstGeom prst="rect">
            <a:avLst/>
          </a:prstGeom>
        </p:spPr>
        <p:txBody>
          <a:bodyPr wrap="none">
            <a:spAutoFit/>
          </a:bodyPr>
          <a:lstStyle/>
          <a:p>
            <a:r>
              <a:rPr lang="en-US" sz="1200" dirty="0" smtClean="0">
                <a:solidFill>
                  <a:schemeClr val="bg1">
                    <a:lumMod val="50000"/>
                  </a:schemeClr>
                </a:solidFill>
              </a:rPr>
              <a:t>17</a:t>
            </a:r>
            <a:endParaRPr lang="en-US" sz="1200" dirty="0">
              <a:solidFill>
                <a:schemeClr val="bg1">
                  <a:lumMod val="50000"/>
                </a:schemeClr>
              </a:solidFill>
            </a:endParaRPr>
          </a:p>
        </p:txBody>
      </p:sp>
    </p:spTree>
    <p:extLst>
      <p:ext uri="{BB962C8B-B14F-4D97-AF65-F5344CB8AC3E}">
        <p14:creationId xmlns:p14="http://schemas.microsoft.com/office/powerpoint/2010/main" val="327887855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or Questions?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94" y="1109334"/>
            <a:ext cx="5353812" cy="4137036"/>
          </a:xfrm>
          <a:prstGeom prst="rect">
            <a:avLst/>
          </a:prstGeom>
        </p:spPr>
      </p:pic>
      <p:sp>
        <p:nvSpPr>
          <p:cNvPr id="5" name="TextBox 4"/>
          <p:cNvSpPr txBox="1"/>
          <p:nvPr/>
        </p:nvSpPr>
        <p:spPr>
          <a:xfrm>
            <a:off x="8860536" y="6581003"/>
            <a:ext cx="429768"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chemeClr val="bg1">
                    <a:lumMod val="50000"/>
                  </a:schemeClr>
                </a:solidFill>
                <a:effectLst/>
                <a:uFillTx/>
                <a:latin typeface="Arial"/>
                <a:ea typeface="Arial"/>
                <a:cs typeface="Arial"/>
                <a:sym typeface="Arial"/>
              </a:rPr>
              <a:t>18</a:t>
            </a:r>
            <a:endParaRPr kumimoji="0" lang="en-US" sz="1200" b="0" i="0" u="none" strike="noStrike" cap="none" spc="0" normalizeH="0" baseline="0" dirty="0">
              <a:ln>
                <a:noFill/>
              </a:ln>
              <a:solidFill>
                <a:schemeClr val="bg1">
                  <a:lumMod val="50000"/>
                </a:schemeClr>
              </a:solidFill>
              <a:effectLst/>
              <a:uFillTx/>
              <a:latin typeface="Arial"/>
              <a:ea typeface="Arial"/>
              <a:cs typeface="Arial"/>
              <a:sym typeface="Arial"/>
            </a:endParaRPr>
          </a:p>
        </p:txBody>
      </p:sp>
    </p:spTree>
    <p:extLst>
      <p:ext uri="{BB962C8B-B14F-4D97-AF65-F5344CB8AC3E}">
        <p14:creationId xmlns:p14="http://schemas.microsoft.com/office/powerpoint/2010/main" val="12695017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pic>
        <p:nvPicPr>
          <p:cNvPr id="4" name="Picture 3"/>
          <p:cNvPicPr>
            <a:picLocks noChangeAspect="1"/>
          </p:cNvPicPr>
          <p:nvPr/>
        </p:nvPicPr>
        <p:blipFill>
          <a:blip r:embed="rId3"/>
          <a:stretch>
            <a:fillRect/>
          </a:stretch>
        </p:blipFill>
        <p:spPr>
          <a:xfrm>
            <a:off x="0" y="2816352"/>
            <a:ext cx="2432404" cy="1755892"/>
          </a:xfrm>
          <a:prstGeom prst="rect">
            <a:avLst/>
          </a:prstGeom>
        </p:spPr>
      </p:pic>
      <p:pic>
        <p:nvPicPr>
          <p:cNvPr id="5" name="Picture 4"/>
          <p:cNvPicPr>
            <a:picLocks noChangeAspect="1"/>
          </p:cNvPicPr>
          <p:nvPr/>
        </p:nvPicPr>
        <p:blipFill>
          <a:blip r:embed="rId4"/>
          <a:stretch>
            <a:fillRect/>
          </a:stretch>
        </p:blipFill>
        <p:spPr>
          <a:xfrm>
            <a:off x="2715768" y="2523744"/>
            <a:ext cx="6202133" cy="2970211"/>
          </a:xfrm>
          <a:prstGeom prst="rect">
            <a:avLst/>
          </a:prstGeom>
        </p:spPr>
      </p:pic>
      <p:sp>
        <p:nvSpPr>
          <p:cNvPr id="3" name="Text Placeholder 2"/>
          <p:cNvSpPr>
            <a:spLocks noGrp="1"/>
          </p:cNvSpPr>
          <p:nvPr>
            <p:ph type="body" idx="1"/>
          </p:nvPr>
        </p:nvSpPr>
        <p:spPr>
          <a:xfrm>
            <a:off x="800100" y="1286764"/>
            <a:ext cx="7543800" cy="4000500"/>
          </a:xfrm>
        </p:spPr>
        <p:txBody>
          <a:bodyPr/>
          <a:lstStyle/>
          <a:p>
            <a:pPr marL="0" indent="0" algn="ctr">
              <a:buNone/>
            </a:pPr>
            <a:r>
              <a:rPr lang="en-US" dirty="0" smtClean="0"/>
              <a:t>What is the most important thing you will do today?</a:t>
            </a:r>
            <a:endParaRPr lang="en-US" dirty="0"/>
          </a:p>
        </p:txBody>
      </p:sp>
      <p:sp>
        <p:nvSpPr>
          <p:cNvPr id="6" name="Rectangle 5"/>
          <p:cNvSpPr/>
          <p:nvPr/>
        </p:nvSpPr>
        <p:spPr>
          <a:xfrm>
            <a:off x="8828808" y="6592435"/>
            <a:ext cx="269626" cy="276999"/>
          </a:xfrm>
          <a:prstGeom prst="rect">
            <a:avLst/>
          </a:prstGeom>
        </p:spPr>
        <p:txBody>
          <a:bodyPr wrap="none">
            <a:spAutoFit/>
          </a:bodyPr>
          <a:lstStyle/>
          <a:p>
            <a:r>
              <a:rPr lang="en-US" sz="1200" dirty="0" smtClean="0">
                <a:solidFill>
                  <a:schemeClr val="bg1">
                    <a:lumMod val="50000"/>
                  </a:schemeClr>
                </a:solidFill>
              </a:rPr>
              <a:t>2</a:t>
            </a:r>
            <a:endParaRPr lang="en-US" sz="1200" dirty="0">
              <a:solidFill>
                <a:schemeClr val="bg1">
                  <a:lumMod val="50000"/>
                </a:schemeClr>
              </a:solidFill>
            </a:endParaRPr>
          </a:p>
        </p:txBody>
      </p:sp>
    </p:spTree>
    <p:extLst>
      <p:ext uri="{BB962C8B-B14F-4D97-AF65-F5344CB8AC3E}">
        <p14:creationId xmlns:p14="http://schemas.microsoft.com/office/powerpoint/2010/main" val="375696115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lgn="ctr"/>
            <a:r>
              <a:rPr lang="en-US" sz="4400" dirty="0" smtClean="0"/>
              <a:t>The problem</a:t>
            </a:r>
            <a:endParaRPr sz="4400" dirty="0"/>
          </a:p>
        </p:txBody>
      </p:sp>
      <p:sp>
        <p:nvSpPr>
          <p:cNvPr id="17" name="Shape 17"/>
          <p:cNvSpPr>
            <a:spLocks noGrp="1"/>
          </p:cNvSpPr>
          <p:nvPr>
            <p:ph type="body" idx="1"/>
          </p:nvPr>
        </p:nvSpPr>
        <p:spPr>
          <a:prstGeom prst="rect">
            <a:avLst/>
          </a:prstGeom>
        </p:spPr>
        <p:txBody>
          <a:bodyPr/>
          <a:lstStyle/>
          <a:p>
            <a:r>
              <a:rPr lang="en-US" dirty="0" smtClean="0"/>
              <a:t>Physical</a:t>
            </a:r>
          </a:p>
          <a:p>
            <a:r>
              <a:rPr lang="en-US" dirty="0" smtClean="0"/>
              <a:t>Financial</a:t>
            </a:r>
            <a:endParaRPr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8328" y="2978122"/>
            <a:ext cx="1656208" cy="1973354"/>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10612" y="3063240"/>
            <a:ext cx="1787652" cy="1787652"/>
          </a:xfrm>
          <a:prstGeom prst="rect">
            <a:avLst/>
          </a:prstGeom>
        </p:spPr>
      </p:pic>
      <p:sp>
        <p:nvSpPr>
          <p:cNvPr id="2" name="Rectangle 1"/>
          <p:cNvSpPr/>
          <p:nvPr/>
        </p:nvSpPr>
        <p:spPr>
          <a:xfrm>
            <a:off x="8792170" y="6581001"/>
            <a:ext cx="269626" cy="276999"/>
          </a:xfrm>
          <a:prstGeom prst="rect">
            <a:avLst/>
          </a:prstGeom>
        </p:spPr>
        <p:txBody>
          <a:bodyPr wrap="none">
            <a:spAutoFit/>
          </a:bodyPr>
          <a:lstStyle/>
          <a:p>
            <a:r>
              <a:rPr lang="en-US" sz="1200" dirty="0" smtClean="0">
                <a:solidFill>
                  <a:schemeClr val="bg1">
                    <a:lumMod val="50000"/>
                  </a:schemeClr>
                </a:solidFill>
              </a:rPr>
              <a:t>3</a:t>
            </a:r>
            <a:endParaRPr lang="en-US" sz="1200" dirty="0">
              <a:solidFill>
                <a:schemeClr val="bg1">
                  <a:lumMod val="50000"/>
                </a:schemeClr>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Crashes are never planned</a:t>
            </a:r>
            <a:endParaRPr lang="en-US" dirty="0"/>
          </a:p>
        </p:txBody>
      </p:sp>
      <p:pic>
        <p:nvPicPr>
          <p:cNvPr id="5" name="Picture 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17142" y="1278635"/>
            <a:ext cx="6109716" cy="4059817"/>
          </a:xfrm>
          <a:prstGeom prst="rect">
            <a:avLst/>
          </a:prstGeom>
        </p:spPr>
      </p:pic>
      <p:sp>
        <p:nvSpPr>
          <p:cNvPr id="3" name="Rectangle 2"/>
          <p:cNvSpPr/>
          <p:nvPr/>
        </p:nvSpPr>
        <p:spPr>
          <a:xfrm>
            <a:off x="8865230" y="6581001"/>
            <a:ext cx="269626" cy="276999"/>
          </a:xfrm>
          <a:prstGeom prst="rect">
            <a:avLst/>
          </a:prstGeom>
        </p:spPr>
        <p:txBody>
          <a:bodyPr wrap="none">
            <a:spAutoFit/>
          </a:bodyPr>
          <a:lstStyle/>
          <a:p>
            <a:r>
              <a:rPr lang="en-US" sz="1200" dirty="0" smtClean="0">
                <a:solidFill>
                  <a:schemeClr val="bg1">
                    <a:lumMod val="50000"/>
                  </a:schemeClr>
                </a:solidFill>
              </a:rPr>
              <a:t>4</a:t>
            </a:r>
            <a:endParaRPr lang="en-US" sz="1200" dirty="0">
              <a:solidFill>
                <a:schemeClr val="bg1">
                  <a:lumMod val="50000"/>
                </a:schemeClr>
              </a:solidFill>
            </a:endParaRPr>
          </a:p>
        </p:txBody>
      </p:sp>
    </p:spTree>
    <p:extLst>
      <p:ext uri="{BB962C8B-B14F-4D97-AF65-F5344CB8AC3E}">
        <p14:creationId xmlns:p14="http://schemas.microsoft.com/office/powerpoint/2010/main" val="408267160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The force of a 30 mph crash…</a:t>
            </a:r>
            <a:endParaRPr lang="en-US" sz="3600" dirty="0"/>
          </a:p>
        </p:txBody>
      </p:sp>
      <p:sp>
        <p:nvSpPr>
          <p:cNvPr id="3" name="Text Placeholder 2"/>
          <p:cNvSpPr>
            <a:spLocks noGrp="1"/>
          </p:cNvSpPr>
          <p:nvPr>
            <p:ph type="body" idx="1"/>
          </p:nvPr>
        </p:nvSpPr>
        <p:spPr>
          <a:xfrm>
            <a:off x="800100" y="1295908"/>
            <a:ext cx="7543800" cy="4000500"/>
          </a:xfrm>
        </p:spPr>
        <p:txBody>
          <a:bodyPr/>
          <a:lstStyle/>
          <a:p>
            <a:pPr marL="0" indent="0" algn="ctr">
              <a:buNone/>
            </a:pPr>
            <a:r>
              <a:rPr lang="en-US" dirty="0" smtClean="0"/>
              <a:t>Is roughly equivalent to falling out of a third floor window</a:t>
            </a:r>
            <a:endParaRPr lang="en-US" dirty="0"/>
          </a:p>
        </p:txBody>
      </p:sp>
      <p:pic>
        <p:nvPicPr>
          <p:cNvPr id="4" name="Picture 3"/>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97152" y="2549652"/>
            <a:ext cx="5949696" cy="3404616"/>
          </a:xfrm>
          <a:prstGeom prst="rect">
            <a:avLst/>
          </a:prstGeom>
        </p:spPr>
      </p:pic>
      <p:cxnSp>
        <p:nvCxnSpPr>
          <p:cNvPr id="6" name="Straight Arrow Connector 5"/>
          <p:cNvCxnSpPr/>
          <p:nvPr/>
        </p:nvCxnSpPr>
        <p:spPr>
          <a:xfrm flipH="1">
            <a:off x="6254496" y="4361688"/>
            <a:ext cx="384048" cy="256032"/>
          </a:xfrm>
          <a:prstGeom prst="straightConnector1">
            <a:avLst/>
          </a:prstGeom>
          <a:noFill/>
          <a:ln w="38100" cap="flat">
            <a:solidFill>
              <a:srgbClr val="EE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 name="Rectangle 4"/>
          <p:cNvSpPr/>
          <p:nvPr/>
        </p:nvSpPr>
        <p:spPr>
          <a:xfrm>
            <a:off x="8837798" y="6581001"/>
            <a:ext cx="269626" cy="276999"/>
          </a:xfrm>
          <a:prstGeom prst="rect">
            <a:avLst/>
          </a:prstGeom>
        </p:spPr>
        <p:txBody>
          <a:bodyPr wrap="none">
            <a:spAutoFit/>
          </a:bodyPr>
          <a:lstStyle/>
          <a:p>
            <a:r>
              <a:rPr lang="en-US" sz="1200" dirty="0" smtClean="0">
                <a:solidFill>
                  <a:schemeClr val="bg1">
                    <a:lumMod val="50000"/>
                  </a:schemeClr>
                </a:solidFill>
              </a:rPr>
              <a:t>5</a:t>
            </a:r>
            <a:endParaRPr lang="en-US" sz="1200" dirty="0">
              <a:solidFill>
                <a:schemeClr val="bg1">
                  <a:lumMod val="50000"/>
                </a:schemeClr>
              </a:solidFill>
            </a:endParaRPr>
          </a:p>
        </p:txBody>
      </p:sp>
    </p:spTree>
    <p:extLst>
      <p:ext uri="{BB962C8B-B14F-4D97-AF65-F5344CB8AC3E}">
        <p14:creationId xmlns:p14="http://schemas.microsoft.com/office/powerpoint/2010/main" val="43460267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U.S. in 2012…</a:t>
            </a:r>
            <a:endParaRPr lang="en-US" dirty="0"/>
          </a:p>
        </p:txBody>
      </p:sp>
      <p:sp>
        <p:nvSpPr>
          <p:cNvPr id="3" name="Text Placeholder 2"/>
          <p:cNvSpPr>
            <a:spLocks noGrp="1"/>
          </p:cNvSpPr>
          <p:nvPr>
            <p:ph type="body" idx="1"/>
          </p:nvPr>
        </p:nvSpPr>
        <p:spPr>
          <a:xfrm>
            <a:off x="530474" y="1344168"/>
            <a:ext cx="8325704" cy="4000500"/>
          </a:xfrm>
        </p:spPr>
        <p:txBody>
          <a:bodyPr/>
          <a:lstStyle/>
          <a:p>
            <a:r>
              <a:rPr lang="en-US" sz="3200" dirty="0" smtClean="0"/>
              <a:t>22,912 passenger car and light truck drivers and occupants died in motor vehicle crashes</a:t>
            </a:r>
          </a:p>
          <a:p>
            <a:r>
              <a:rPr lang="en-US" sz="3200" dirty="0" smtClean="0"/>
              <a:t>10,335 were not wearing a seat belt (52%)</a:t>
            </a:r>
          </a:p>
          <a:p>
            <a:r>
              <a:rPr lang="en-US" sz="3200" dirty="0" smtClean="0"/>
              <a:t>Of those, 5,471 were ejected or partially ejected (53%)</a:t>
            </a:r>
          </a:p>
          <a:p>
            <a:r>
              <a:rPr lang="en-US" sz="3200" dirty="0" smtClean="0"/>
              <a:t>A person is 4x more likely to be fatally injured when thrown from the vehicle.*</a:t>
            </a:r>
            <a:endParaRPr lang="en-US" sz="3200" dirty="0"/>
          </a:p>
        </p:txBody>
      </p:sp>
      <p:sp>
        <p:nvSpPr>
          <p:cNvPr id="4" name="Rectangle 3"/>
          <p:cNvSpPr/>
          <p:nvPr/>
        </p:nvSpPr>
        <p:spPr>
          <a:xfrm>
            <a:off x="8856178" y="6581001"/>
            <a:ext cx="269626" cy="276999"/>
          </a:xfrm>
          <a:prstGeom prst="rect">
            <a:avLst/>
          </a:prstGeom>
        </p:spPr>
        <p:txBody>
          <a:bodyPr wrap="none">
            <a:spAutoFit/>
          </a:bodyPr>
          <a:lstStyle/>
          <a:p>
            <a:r>
              <a:rPr lang="en-US" sz="1200" dirty="0" smtClean="0">
                <a:solidFill>
                  <a:schemeClr val="bg1">
                    <a:lumMod val="50000"/>
                  </a:schemeClr>
                </a:solidFill>
              </a:rPr>
              <a:t>6</a:t>
            </a:r>
            <a:endParaRPr lang="en-US" sz="1200" dirty="0">
              <a:solidFill>
                <a:schemeClr val="bg1">
                  <a:lumMod val="50000"/>
                </a:schemeClr>
              </a:solidFill>
            </a:endParaRPr>
          </a:p>
        </p:txBody>
      </p:sp>
    </p:spTree>
    <p:extLst>
      <p:ext uri="{BB962C8B-B14F-4D97-AF65-F5344CB8AC3E}">
        <p14:creationId xmlns:p14="http://schemas.microsoft.com/office/powerpoint/2010/main" val="363761175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out there with you?</a:t>
            </a:r>
            <a:endParaRPr lang="en-US" dirty="0"/>
          </a:p>
        </p:txBody>
      </p:sp>
      <p:pic>
        <p:nvPicPr>
          <p:cNvPr id="5" name="Picture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770351"/>
            <a:ext cx="9144000" cy="5218969"/>
          </a:xfrm>
          <a:prstGeom prst="rect">
            <a:avLst/>
          </a:prstGeom>
        </p:spPr>
      </p:pic>
      <p:pic>
        <p:nvPicPr>
          <p:cNvPr id="8" name="Picture 7"/>
          <p:cNvPicPr>
            <a:picLocks noChangeAspect="1"/>
          </p:cNvPicPr>
          <p:nvPr/>
        </p:nvPicPr>
        <p:blipFill>
          <a:blip r:embed="rId4"/>
          <a:stretch>
            <a:fillRect/>
          </a:stretch>
        </p:blipFill>
        <p:spPr>
          <a:xfrm>
            <a:off x="484089" y="1005524"/>
            <a:ext cx="8568632" cy="4983796"/>
          </a:xfrm>
          <a:prstGeom prst="rect">
            <a:avLst/>
          </a:prstGeom>
        </p:spPr>
      </p:pic>
      <p:sp>
        <p:nvSpPr>
          <p:cNvPr id="3" name="Rectangle 2"/>
          <p:cNvSpPr/>
          <p:nvPr/>
        </p:nvSpPr>
        <p:spPr>
          <a:xfrm>
            <a:off x="8874374" y="6581001"/>
            <a:ext cx="269626" cy="276999"/>
          </a:xfrm>
          <a:prstGeom prst="rect">
            <a:avLst/>
          </a:prstGeom>
        </p:spPr>
        <p:txBody>
          <a:bodyPr wrap="none">
            <a:spAutoFit/>
          </a:bodyPr>
          <a:lstStyle/>
          <a:p>
            <a:r>
              <a:rPr lang="en-US" sz="1200" dirty="0" smtClean="0">
                <a:solidFill>
                  <a:schemeClr val="bg1">
                    <a:lumMod val="50000"/>
                  </a:schemeClr>
                </a:solidFill>
              </a:rPr>
              <a:t>7</a:t>
            </a:r>
            <a:endParaRPr lang="en-US" sz="1200" dirty="0">
              <a:solidFill>
                <a:schemeClr val="bg1">
                  <a:lumMod val="50000"/>
                </a:schemeClr>
              </a:solidFill>
            </a:endParaRPr>
          </a:p>
        </p:txBody>
      </p:sp>
    </p:spTree>
    <p:extLst>
      <p:ext uri="{BB962C8B-B14F-4D97-AF65-F5344CB8AC3E}">
        <p14:creationId xmlns:p14="http://schemas.microsoft.com/office/powerpoint/2010/main" val="25807784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colorTemperature colorTemp="4700"/>
                    </a14:imgEffect>
                    <a14:imgEffect>
                      <a14:saturation sat="59000"/>
                    </a14:imgEffect>
                  </a14:imgLayer>
                </a14:imgProps>
              </a:ext>
              <a:ext uri="{28A0092B-C50C-407E-A947-70E740481C1C}">
                <a14:useLocalDpi xmlns:a14="http://schemas.microsoft.com/office/drawing/2010/main" val="0"/>
              </a:ext>
            </a:extLst>
          </a:blip>
          <a:stretch>
            <a:fillRect/>
          </a:stretch>
        </p:blipFill>
        <p:spPr>
          <a:xfrm>
            <a:off x="82376" y="799483"/>
            <a:ext cx="8979248" cy="5089253"/>
          </a:xfrm>
          <a:prstGeom prst="rect">
            <a:avLst/>
          </a:prstGeom>
        </p:spPr>
      </p:pic>
      <p:sp>
        <p:nvSpPr>
          <p:cNvPr id="2" name="Title 1"/>
          <p:cNvSpPr>
            <a:spLocks noGrp="1"/>
          </p:cNvSpPr>
          <p:nvPr>
            <p:ph type="title"/>
          </p:nvPr>
        </p:nvSpPr>
        <p:spPr/>
        <p:txBody>
          <a:bodyPr/>
          <a:lstStyle/>
          <a:p>
            <a:r>
              <a:rPr lang="en-US" dirty="0" smtClean="0"/>
              <a:t>Seat belts are your best defense</a:t>
            </a:r>
            <a:endParaRPr lang="en-US" dirty="0"/>
          </a:p>
        </p:txBody>
      </p:sp>
      <p:sp>
        <p:nvSpPr>
          <p:cNvPr id="3" name="Text Placeholder 2"/>
          <p:cNvSpPr>
            <a:spLocks noGrp="1"/>
          </p:cNvSpPr>
          <p:nvPr>
            <p:ph type="body" idx="1"/>
          </p:nvPr>
        </p:nvSpPr>
        <p:spPr>
          <a:xfrm>
            <a:off x="685800" y="1140460"/>
            <a:ext cx="7543800" cy="4000500"/>
          </a:xfrm>
        </p:spPr>
        <p:txBody>
          <a:bodyPr/>
          <a:lstStyle/>
          <a:p>
            <a:r>
              <a:rPr lang="en-US" sz="3200" dirty="0" smtClean="0"/>
              <a:t>Reduce the risk of fatal injury to front-seat passenger vehicle occupants by 45%</a:t>
            </a:r>
          </a:p>
          <a:p>
            <a:r>
              <a:rPr lang="en-US" sz="3200" dirty="0" smtClean="0"/>
              <a:t>Reduce the risk of moderate-to-critical injury by 50%</a:t>
            </a:r>
          </a:p>
          <a:p>
            <a:r>
              <a:rPr lang="en-US" sz="3200" dirty="0" smtClean="0"/>
              <a:t>Reduce the risk of fatal injury to light truck occupants by 60%</a:t>
            </a:r>
          </a:p>
          <a:p>
            <a:r>
              <a:rPr lang="en-US" sz="3200" dirty="0" smtClean="0"/>
              <a:t>Reduce the risk of moderate-to-critical injury to light truck occupants by 65%</a:t>
            </a:r>
          </a:p>
          <a:p>
            <a:endParaRPr lang="en-US" dirty="0"/>
          </a:p>
          <a:p>
            <a:endParaRPr lang="en-US" dirty="0"/>
          </a:p>
        </p:txBody>
      </p:sp>
      <p:sp>
        <p:nvSpPr>
          <p:cNvPr id="4" name="TextBox 3"/>
          <p:cNvSpPr txBox="1"/>
          <p:nvPr/>
        </p:nvSpPr>
        <p:spPr>
          <a:xfrm>
            <a:off x="6903720" y="5815584"/>
            <a:ext cx="24231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accent5">
                    <a:lumMod val="50000"/>
                  </a:schemeClr>
                </a:solidFill>
                <a:effectLst/>
                <a:uFillTx/>
                <a:latin typeface="Arial"/>
                <a:ea typeface="Arial"/>
                <a:cs typeface="Arial"/>
                <a:sym typeface="Arial"/>
              </a:rPr>
              <a:t>Source:  NHTSA</a:t>
            </a:r>
            <a:endParaRPr kumimoji="0" lang="en-US" sz="1800" b="0" i="0" u="none" strike="noStrike" cap="none" spc="0" normalizeH="0" baseline="0" dirty="0">
              <a:ln>
                <a:noFill/>
              </a:ln>
              <a:solidFill>
                <a:schemeClr val="accent5">
                  <a:lumMod val="50000"/>
                </a:schemeClr>
              </a:solidFill>
              <a:effectLst/>
              <a:uFillTx/>
              <a:latin typeface="Arial"/>
              <a:ea typeface="Arial"/>
              <a:cs typeface="Arial"/>
              <a:sym typeface="Arial"/>
            </a:endParaRPr>
          </a:p>
        </p:txBody>
      </p:sp>
      <p:sp>
        <p:nvSpPr>
          <p:cNvPr id="6" name="Rectangle 5"/>
          <p:cNvSpPr/>
          <p:nvPr/>
        </p:nvSpPr>
        <p:spPr>
          <a:xfrm>
            <a:off x="8874374" y="6563360"/>
            <a:ext cx="269626" cy="276999"/>
          </a:xfrm>
          <a:prstGeom prst="rect">
            <a:avLst/>
          </a:prstGeom>
        </p:spPr>
        <p:txBody>
          <a:bodyPr wrap="none">
            <a:spAutoFit/>
          </a:bodyPr>
          <a:lstStyle/>
          <a:p>
            <a:pPr marL="0" indent="0">
              <a:buNone/>
            </a:pPr>
            <a:r>
              <a:rPr lang="en-US" sz="1200" dirty="0" smtClean="0">
                <a:solidFill>
                  <a:schemeClr val="bg1">
                    <a:lumMod val="50000"/>
                  </a:schemeClr>
                </a:solidFill>
              </a:rPr>
              <a:t>8</a:t>
            </a:r>
            <a:endParaRPr lang="en-US" sz="1200" dirty="0">
              <a:solidFill>
                <a:schemeClr val="bg1">
                  <a:lumMod val="50000"/>
                </a:schemeClr>
              </a:solidFill>
            </a:endParaRPr>
          </a:p>
        </p:txBody>
      </p:sp>
    </p:spTree>
    <p:extLst>
      <p:ext uri="{BB962C8B-B14F-4D97-AF65-F5344CB8AC3E}">
        <p14:creationId xmlns:p14="http://schemas.microsoft.com/office/powerpoint/2010/main" val="361717422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73152"/>
            <a:ext cx="7772400" cy="914400"/>
          </a:xfrm>
        </p:spPr>
        <p:txBody>
          <a:bodyPr/>
          <a:lstStyle/>
          <a:p>
            <a:r>
              <a:rPr lang="en-US" dirty="0" smtClean="0"/>
              <a:t>Part-timers</a:t>
            </a:r>
            <a:endParaRPr lang="en-US" dirty="0"/>
          </a:p>
        </p:txBody>
      </p:sp>
      <p:sp>
        <p:nvSpPr>
          <p:cNvPr id="3" name="Text Placeholder 2"/>
          <p:cNvSpPr>
            <a:spLocks noGrp="1"/>
          </p:cNvSpPr>
          <p:nvPr>
            <p:ph type="body" idx="1"/>
          </p:nvPr>
        </p:nvSpPr>
        <p:spPr>
          <a:xfrm>
            <a:off x="905256" y="1679956"/>
            <a:ext cx="7543800" cy="4000500"/>
          </a:xfrm>
        </p:spPr>
        <p:txBody>
          <a:bodyPr/>
          <a:lstStyle/>
          <a:p>
            <a:pPr marL="0" indent="0" algn="ctr">
              <a:buNone/>
            </a:pPr>
            <a:r>
              <a:rPr lang="en-US" dirty="0" smtClean="0"/>
              <a:t>What are reasons people give for not buckling up all the time?</a:t>
            </a:r>
            <a:endParaRPr lang="en-US" dirty="0"/>
          </a:p>
        </p:txBody>
      </p:sp>
      <p:sp>
        <p:nvSpPr>
          <p:cNvPr id="4" name="Rectangle 3"/>
          <p:cNvSpPr/>
          <p:nvPr/>
        </p:nvSpPr>
        <p:spPr>
          <a:xfrm>
            <a:off x="8883610" y="6581001"/>
            <a:ext cx="269626" cy="276999"/>
          </a:xfrm>
          <a:prstGeom prst="rect">
            <a:avLst/>
          </a:prstGeom>
        </p:spPr>
        <p:txBody>
          <a:bodyPr wrap="none">
            <a:spAutoFit/>
          </a:bodyPr>
          <a:lstStyle/>
          <a:p>
            <a:r>
              <a:rPr lang="en-US" sz="1200" dirty="0" smtClean="0">
                <a:solidFill>
                  <a:schemeClr val="bg1">
                    <a:lumMod val="50000"/>
                  </a:schemeClr>
                </a:solidFill>
              </a:rPr>
              <a:t>9</a:t>
            </a:r>
            <a:endParaRPr lang="en-US" sz="1200" dirty="0">
              <a:solidFill>
                <a:schemeClr val="bg1">
                  <a:lumMod val="50000"/>
                </a:schemeClr>
              </a:solidFill>
            </a:endParaRPr>
          </a:p>
        </p:txBody>
      </p:sp>
    </p:spTree>
    <p:extLst>
      <p:ext uri="{BB962C8B-B14F-4D97-AF65-F5344CB8AC3E}">
        <p14:creationId xmlns:p14="http://schemas.microsoft.com/office/powerpoint/2010/main" val="223150444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uckle Up_DSWW" id="{FDB90FAE-4CBF-4EC1-9A34-A31917574035}" vid="{191AD763-D7FD-422D-B646-BF8851D212A2}"/>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1252</TotalTime>
  <Words>2425</Words>
  <Application>Microsoft Office PowerPoint</Application>
  <PresentationFormat>On-screen Show (4:3)</PresentationFormat>
  <Paragraphs>149</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Avenir Roman</vt:lpstr>
      <vt:lpstr>Default</vt:lpstr>
      <vt:lpstr>PowerPoint Presentation</vt:lpstr>
      <vt:lpstr>Question</vt:lpstr>
      <vt:lpstr>The problem</vt:lpstr>
      <vt:lpstr>Crashes are never planned</vt:lpstr>
      <vt:lpstr>The force of a 30 mph crash…</vt:lpstr>
      <vt:lpstr>In the U.S. in 2012…</vt:lpstr>
      <vt:lpstr>Who is out there with you?</vt:lpstr>
      <vt:lpstr>Seat belts are your best defense</vt:lpstr>
      <vt:lpstr>Part-timers</vt:lpstr>
      <vt:lpstr>Not driving far?  Not a good excuse.</vt:lpstr>
      <vt:lpstr>It takes too long?  Not a good excuse.</vt:lpstr>
      <vt:lpstr>If you do, they will too</vt:lpstr>
      <vt:lpstr>Crashes happen</vt:lpstr>
      <vt:lpstr>Seat belts save lives!</vt:lpstr>
      <vt:lpstr>Personal testimonials</vt:lpstr>
      <vt:lpstr>Call to action</vt:lpstr>
      <vt:lpstr>Additional information</vt:lpstr>
      <vt:lpstr>Thoughts or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line</dc:title>
  <dc:creator>Lynda Morrissey</dc:creator>
  <cp:lastModifiedBy>Lynda Morrissey</cp:lastModifiedBy>
  <cp:revision>27</cp:revision>
  <dcterms:modified xsi:type="dcterms:W3CDTF">2014-08-10T00:48:27Z</dcterms:modified>
</cp:coreProperties>
</file>