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9"/>
  </p:notesMasterIdLst>
  <p:handoutMasterIdLst>
    <p:handoutMasterId r:id="rId20"/>
  </p:handoutMasterIdLst>
  <p:sldIdLst>
    <p:sldId id="256" r:id="rId2"/>
    <p:sldId id="267" r:id="rId3"/>
    <p:sldId id="257" r:id="rId4"/>
    <p:sldId id="258" r:id="rId5"/>
    <p:sldId id="259" r:id="rId6"/>
    <p:sldId id="275" r:id="rId7"/>
    <p:sldId id="260" r:id="rId8"/>
    <p:sldId id="261" r:id="rId9"/>
    <p:sldId id="273" r:id="rId10"/>
    <p:sldId id="265" r:id="rId11"/>
    <p:sldId id="263" r:id="rId12"/>
    <p:sldId id="268" r:id="rId13"/>
    <p:sldId id="271" r:id="rId14"/>
    <p:sldId id="264" r:id="rId15"/>
    <p:sldId id="266" r:id="rId16"/>
    <p:sldId id="270" r:id="rId17"/>
    <p:sldId id="272" r:id="rId18"/>
  </p:sldIdLst>
  <p:sldSz cx="9144000" cy="6858000" type="screen4x3"/>
  <p:notesSz cx="6858000" cy="9313863"/>
  <p:defaultTextStyle>
    <a:lvl1pPr>
      <a:defRPr sz="2400">
        <a:latin typeface="Arial"/>
        <a:ea typeface="Arial"/>
        <a:cs typeface="Arial"/>
        <a:sym typeface="Arial"/>
      </a:defRPr>
    </a:lvl1pPr>
    <a:lvl2pPr indent="457200">
      <a:defRPr sz="2400">
        <a:latin typeface="Arial"/>
        <a:ea typeface="Arial"/>
        <a:cs typeface="Arial"/>
        <a:sym typeface="Arial"/>
      </a:defRPr>
    </a:lvl2pPr>
    <a:lvl3pPr indent="914400">
      <a:defRPr sz="2400">
        <a:latin typeface="Arial"/>
        <a:ea typeface="Arial"/>
        <a:cs typeface="Arial"/>
        <a:sym typeface="Arial"/>
      </a:defRPr>
    </a:lvl3pPr>
    <a:lvl4pPr indent="1371600">
      <a:defRPr sz="2400">
        <a:latin typeface="Arial"/>
        <a:ea typeface="Arial"/>
        <a:cs typeface="Arial"/>
        <a:sym typeface="Arial"/>
      </a:defRPr>
    </a:lvl4pPr>
    <a:lvl5pPr indent="1828800">
      <a:defRPr sz="2400">
        <a:latin typeface="Arial"/>
        <a:ea typeface="Arial"/>
        <a:cs typeface="Arial"/>
        <a:sym typeface="Arial"/>
      </a:defRPr>
    </a:lvl5pPr>
    <a:lvl6pPr>
      <a:defRPr sz="2400">
        <a:latin typeface="Arial"/>
        <a:ea typeface="Arial"/>
        <a:cs typeface="Arial"/>
        <a:sym typeface="Arial"/>
      </a:defRPr>
    </a:lvl6pPr>
    <a:lvl7pPr>
      <a:defRPr sz="2400">
        <a:latin typeface="Arial"/>
        <a:ea typeface="Arial"/>
        <a:cs typeface="Arial"/>
        <a:sym typeface="Arial"/>
      </a:defRPr>
    </a:lvl7pPr>
    <a:lvl8pPr>
      <a:defRPr sz="2400">
        <a:latin typeface="Arial"/>
        <a:ea typeface="Arial"/>
        <a:cs typeface="Arial"/>
        <a:sym typeface="Arial"/>
      </a:defRPr>
    </a:lvl8pPr>
    <a:lvl9pPr>
      <a:defRPr sz="2400">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4A"/>
    <a:srgbClr val="005DA2"/>
    <a:srgbClr val="005493"/>
    <a:srgbClr val="00602B"/>
    <a:srgbClr val="336600"/>
    <a:srgbClr val="CCECFF"/>
    <a:srgbClr val="B2E6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F3F4"/>
          </a:solidFill>
        </a:fill>
      </a:tcStyle>
    </a:wholeTbl>
    <a:band2H>
      <a:tcTxStyle/>
      <a:tcStyle>
        <a:tcBdr/>
        <a:fill>
          <a:solidFill>
            <a:srgbClr val="F3F9FA"/>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DA"/>
          </a:solidFill>
        </a:fill>
      </a:tcStyle>
    </a:wholeTbl>
    <a:band2H>
      <a:tcTxStyle/>
      <a:tcStyle>
        <a:tcBdr/>
        <a:fill>
          <a:solidFill>
            <a:srgbClr val="E7E7ED"/>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8" autoAdjust="0"/>
    <p:restoredTop sz="95405" autoAdjust="0"/>
  </p:normalViewPr>
  <p:slideViewPr>
    <p:cSldViewPr snapToGrid="0">
      <p:cViewPr varScale="1">
        <p:scale>
          <a:sx n="67" d="100"/>
          <a:sy n="67" d="100"/>
        </p:scale>
        <p:origin x="1186" y="6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13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7311"/>
          </a:xfrm>
          <a:prstGeom prst="rect">
            <a:avLst/>
          </a:prstGeom>
        </p:spPr>
        <p:txBody>
          <a:bodyPr vert="horz" lIns="91440" tIns="45720" rIns="91440" bIns="45720" rtlCol="0"/>
          <a:lstStyle>
            <a:lvl1pPr algn="r">
              <a:defRPr sz="1200"/>
            </a:lvl1pPr>
          </a:lstStyle>
          <a:p>
            <a:fld id="{02CE1961-7321-40B5-95E2-9BAE6F135548}" type="datetimeFigureOut">
              <a:rPr lang="en-US" smtClean="0"/>
              <a:t>8/6/2014</a:t>
            </a:fld>
            <a:endParaRPr lang="en-US"/>
          </a:p>
        </p:txBody>
      </p:sp>
      <p:sp>
        <p:nvSpPr>
          <p:cNvPr id="4" name="Footer Placeholder 3"/>
          <p:cNvSpPr>
            <a:spLocks noGrp="1"/>
          </p:cNvSpPr>
          <p:nvPr>
            <p:ph type="ftr" sz="quarter" idx="2"/>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4"/>
            <a:ext cx="2971800" cy="467310"/>
          </a:xfrm>
          <a:prstGeom prst="rect">
            <a:avLst/>
          </a:prstGeom>
        </p:spPr>
        <p:txBody>
          <a:bodyPr vert="horz" lIns="91440" tIns="45720" rIns="91440" bIns="45720" rtlCol="0" anchor="b"/>
          <a:lstStyle>
            <a:lvl1pPr algn="r">
              <a:defRPr sz="1200"/>
            </a:lvl1pPr>
          </a:lstStyle>
          <a:p>
            <a:fld id="{225F029F-B3D0-4EC9-AF80-CC993F421474}" type="slidenum">
              <a:rPr lang="en-US" smtClean="0"/>
              <a:t>‹#›</a:t>
            </a:fld>
            <a:endParaRPr lang="en-US"/>
          </a:p>
        </p:txBody>
      </p:sp>
    </p:spTree>
    <p:extLst>
      <p:ext uri="{BB962C8B-B14F-4D97-AF65-F5344CB8AC3E}">
        <p14:creationId xmlns:p14="http://schemas.microsoft.com/office/powerpoint/2010/main" val="802723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Shape 10"/>
          <p:cNvSpPr>
            <a:spLocks noGrp="1" noRot="1" noChangeAspect="1"/>
          </p:cNvSpPr>
          <p:nvPr>
            <p:ph type="sldImg"/>
          </p:nvPr>
        </p:nvSpPr>
        <p:spPr>
          <a:xfrm>
            <a:off x="1101725" y="698500"/>
            <a:ext cx="4654550" cy="3492500"/>
          </a:xfrm>
          <a:prstGeom prst="rect">
            <a:avLst/>
          </a:prstGeom>
        </p:spPr>
        <p:txBody>
          <a:bodyPr/>
          <a:lstStyle/>
          <a:p>
            <a:pPr lvl="0"/>
            <a:endParaRPr/>
          </a:p>
        </p:txBody>
      </p:sp>
      <p:sp>
        <p:nvSpPr>
          <p:cNvPr id="11" name="Shape 11"/>
          <p:cNvSpPr>
            <a:spLocks noGrp="1"/>
          </p:cNvSpPr>
          <p:nvPr>
            <p:ph type="body" sz="quarter" idx="1"/>
          </p:nvPr>
        </p:nvSpPr>
        <p:spPr>
          <a:xfrm>
            <a:off x="304800" y="4424084"/>
            <a:ext cx="6248400" cy="4529415"/>
          </a:xfrm>
          <a:prstGeom prst="rect">
            <a:avLst/>
          </a:prstGeom>
        </p:spPr>
        <p:txBody>
          <a:bodyPr/>
          <a:lstStyle/>
          <a:p>
            <a:pPr lvl="0"/>
            <a:endParaRPr dirty="0"/>
          </a:p>
        </p:txBody>
      </p:sp>
    </p:spTree>
    <p:extLst>
      <p:ext uri="{BB962C8B-B14F-4D97-AF65-F5344CB8AC3E}">
        <p14:creationId xmlns:p14="http://schemas.microsoft.com/office/powerpoint/2010/main" val="928843343"/>
      </p:ext>
    </p:extLst>
  </p:cSld>
  <p:clrMap bg1="lt1" tx1="dk1" bg2="lt2" tx2="dk2" accent1="accent1" accent2="accent2" accent3="accent3" accent4="accent4" accent5="accent5" accent6="accent6" hlink="hlink" folHlink="folHlink"/>
  <p:hf hdr="0" ftr="0" dt="0"/>
  <p:notesStyle>
    <a:lvl1pPr defTabSz="457200">
      <a:lnSpc>
        <a:spcPct val="125000"/>
      </a:lnSpc>
      <a:defRPr sz="12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osha.gov/Publications/motor_vehicle_guide.html"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your organization is not</a:t>
            </a:r>
            <a:r>
              <a:rPr lang="en-US" baseline="0" dirty="0" smtClean="0"/>
              <a:t> already addressing road safety for all employees (not just company drivers) as a part of its safety culture, it’s missing a significant safety issue.  </a:t>
            </a:r>
            <a:r>
              <a:rPr lang="en-US" dirty="0" smtClean="0"/>
              <a:t>This presentation is intended for Executive Leadership to review.  Ideally, the information will then cascade</a:t>
            </a:r>
            <a:r>
              <a:rPr lang="en-US" baseline="0" dirty="0" smtClean="0"/>
              <a:t> down to all levels of management in an effort to implement education and awareness activities– accompanied by policies and guidelines if appropriate– on the issues of seat belts and mobile device use while driving.  Addressing these two issues is a good place to start with including elements related to road safety as part of the organization’s core safety culture.  </a:t>
            </a:r>
          </a:p>
          <a:p>
            <a:endParaRPr lang="en-US" baseline="0" dirty="0" smtClean="0"/>
          </a:p>
        </p:txBody>
      </p:sp>
    </p:spTree>
    <p:extLst>
      <p:ext uri="{BB962C8B-B14F-4D97-AF65-F5344CB8AC3E}">
        <p14:creationId xmlns:p14="http://schemas.microsoft.com/office/powerpoint/2010/main" val="2753991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DSWW tool kit provides ideas </a:t>
            </a:r>
            <a:r>
              <a:rPr lang="en-US" dirty="0"/>
              <a:t>and resources to communicate the importance of buckling up on every trip and </a:t>
            </a:r>
            <a:r>
              <a:rPr lang="en-US" dirty="0" smtClean="0"/>
              <a:t>show</a:t>
            </a:r>
            <a:r>
              <a:rPr lang="en-US" dirty="0" smtClean="0">
                <a:solidFill>
                  <a:schemeClr val="tx1"/>
                </a:solidFill>
              </a:rPr>
              <a:t>s</a:t>
            </a:r>
            <a:r>
              <a:rPr lang="en-US" dirty="0" smtClean="0">
                <a:solidFill>
                  <a:srgbClr val="00A44A"/>
                </a:solidFill>
              </a:rPr>
              <a:t> </a:t>
            </a:r>
            <a:r>
              <a:rPr lang="en-US" dirty="0"/>
              <a:t>that seat belts are an important piece of PPE that all employees should be using regardless of the job they do</a:t>
            </a:r>
            <a:r>
              <a:rPr lang="en-US" dirty="0" smtClean="0"/>
              <a:t>.</a:t>
            </a:r>
          </a:p>
          <a:p>
            <a:endParaRPr lang="en-US" dirty="0"/>
          </a:p>
          <a:p>
            <a:r>
              <a:rPr lang="en-US" baseline="60000" dirty="0"/>
              <a:t>3</a:t>
            </a:r>
            <a:r>
              <a:rPr lang="en-US" dirty="0"/>
              <a:t> OSHA, NHTSA and NETS, </a:t>
            </a:r>
            <a:r>
              <a:rPr lang="en-US" dirty="0">
                <a:hlinkClick r:id="rId3"/>
              </a:rPr>
              <a:t>https://www.osha.gov/Publications/motor_vehicle_guide.html</a:t>
            </a:r>
            <a:endParaRPr lang="en-US" dirty="0"/>
          </a:p>
          <a:p>
            <a:endParaRPr lang="en-US" dirty="0"/>
          </a:p>
          <a:p>
            <a:endParaRPr lang="en-US" dirty="0"/>
          </a:p>
        </p:txBody>
      </p:sp>
    </p:spTree>
    <p:extLst>
      <p:ext uri="{BB962C8B-B14F-4D97-AF65-F5344CB8AC3E}">
        <p14:creationId xmlns:p14="http://schemas.microsoft.com/office/powerpoint/2010/main" val="3125068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40267" y="4424085"/>
            <a:ext cx="6129865" cy="4191238"/>
          </a:xfrm>
        </p:spPr>
        <p:txBody>
          <a:bodyPr/>
          <a:lstStyle/>
          <a:p>
            <a:endParaRPr lang="en-US" sz="1200" dirty="0" smtClean="0"/>
          </a:p>
          <a:p>
            <a:r>
              <a:rPr lang="en-US" sz="1200" dirty="0" smtClean="0"/>
              <a:t>Seat belts</a:t>
            </a:r>
            <a:r>
              <a:rPr lang="en-US" sz="1200" baseline="0" dirty="0" smtClean="0"/>
              <a:t> are an excellent place to start with integrating elements of road safety in the core safety culture of the </a:t>
            </a:r>
            <a:r>
              <a:rPr lang="en-US" sz="1200" dirty="0"/>
              <a:t>organization. Policies that require the use of seat belts and prohibit the use of mobile devices while driving are key elements of the safest fleets*– both issues are most likely ingrained into the safety culture of the fleet department.   </a:t>
            </a:r>
            <a:r>
              <a:rPr lang="en-US" sz="1200" dirty="0" smtClean="0"/>
              <a:t>We’ve seen examples of organizations that do use policies and guidelines on seat belt use for all employees while driving on company property. </a:t>
            </a:r>
            <a:r>
              <a:rPr lang="en-US" sz="1200" dirty="0" smtClean="0">
                <a:solidFill>
                  <a:schemeClr val="tx1"/>
                </a:solidFill>
              </a:rPr>
              <a:t>If</a:t>
            </a:r>
            <a:r>
              <a:rPr lang="en-US" sz="1200" dirty="0" smtClean="0">
                <a:solidFill>
                  <a:srgbClr val="00A44A"/>
                </a:solidFill>
              </a:rPr>
              <a:t> </a:t>
            </a:r>
            <a:r>
              <a:rPr lang="en-US" sz="1200" dirty="0" smtClean="0"/>
              <a:t>employees must wear their seat belts as they leave the organization’s parking lot or garage, chances are they won’t unclick </a:t>
            </a:r>
            <a:r>
              <a:rPr lang="en-US" dirty="0" smtClean="0"/>
              <a:t>them</a:t>
            </a:r>
            <a:r>
              <a:rPr lang="en-US" sz="1200" dirty="0" smtClean="0"/>
              <a:t> as they exit the property and the habit will take root.  A sample policy/guideline is included in the DSWW tool kit.  </a:t>
            </a:r>
          </a:p>
          <a:p>
            <a:endParaRPr lang="en-US" sz="1200" dirty="0" smtClean="0"/>
          </a:p>
          <a:p>
            <a:r>
              <a:rPr lang="en-US" sz="1050" baseline="50000" dirty="0" smtClean="0"/>
              <a:t>4</a:t>
            </a:r>
            <a:r>
              <a:rPr lang="en-US" sz="1050" dirty="0" smtClean="0"/>
              <a:t> Survivors of motor vehicle trauma: an analysis of seat belt use and health care utilization , D A </a:t>
            </a:r>
            <a:r>
              <a:rPr lang="en-US" sz="1050" dirty="0" err="1" smtClean="0"/>
              <a:t>Redelmeier</a:t>
            </a:r>
            <a:r>
              <a:rPr lang="en-US" sz="1050" dirty="0" smtClean="0"/>
              <a:t>, P J Blair, Journal of General Internal Medicine (1993) Volume: 8, Issue: 4, </a:t>
            </a:r>
          </a:p>
          <a:p>
            <a:r>
              <a:rPr lang="en-US" sz="1050" baseline="50000" dirty="0" smtClean="0"/>
              <a:t>5 </a:t>
            </a:r>
            <a:r>
              <a:rPr lang="en-US" sz="1050" dirty="0" smtClean="0"/>
              <a:t>Is seat belt use associated with fewer days of lost work after motor vehicle collisions?, Metzger, </a:t>
            </a:r>
            <a:r>
              <a:rPr lang="en-US" sz="1050" dirty="0" err="1" smtClean="0"/>
              <a:t>McGwin</a:t>
            </a:r>
            <a:r>
              <a:rPr lang="en-US" sz="1050" dirty="0" smtClean="0"/>
              <a:t>, MacLennan, and Rue, The Journal of Trauma (2004) Volume: 56, Issue: 5, Pages: 1009-1014</a:t>
            </a:r>
          </a:p>
          <a:p>
            <a:endParaRPr lang="en-US" sz="1050" dirty="0" smtClean="0"/>
          </a:p>
          <a:p>
            <a:r>
              <a:rPr lang="en-US" sz="1050" dirty="0" smtClean="0"/>
              <a:t>*NETS </a:t>
            </a:r>
            <a:r>
              <a:rPr lang="en-US" sz="1050" i="1" dirty="0" smtClean="0"/>
              <a:t>STRENGTH</a:t>
            </a:r>
            <a:r>
              <a:rPr lang="en-US" sz="1050" i="1" baseline="0" dirty="0" smtClean="0"/>
              <a:t> </a:t>
            </a:r>
            <a:r>
              <a:rPr lang="en-US" sz="800" i="1" baseline="0" dirty="0" smtClean="0"/>
              <a:t>IN</a:t>
            </a:r>
            <a:r>
              <a:rPr lang="en-US" sz="1050" i="1" baseline="0" dirty="0" smtClean="0"/>
              <a:t> NUMBERS</a:t>
            </a:r>
            <a:r>
              <a:rPr lang="en-US" sz="1050" baseline="0" dirty="0" smtClean="0"/>
              <a:t>™ Road Safety Benchmark Report, 2013 (members-only publication.)</a:t>
            </a:r>
            <a:endParaRPr lang="en-US" sz="1050" dirty="0"/>
          </a:p>
        </p:txBody>
      </p:sp>
    </p:spTree>
    <p:extLst>
      <p:ext uri="{BB962C8B-B14F-4D97-AF65-F5344CB8AC3E}">
        <p14:creationId xmlns:p14="http://schemas.microsoft.com/office/powerpoint/2010/main" val="32816575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aseline="50000" dirty="0"/>
              <a:t>6</a:t>
            </a:r>
            <a:r>
              <a:rPr lang="en-US" sz="1400" dirty="0"/>
              <a:t> </a:t>
            </a:r>
            <a:r>
              <a:rPr lang="en-US" dirty="0"/>
              <a:t>National Safety Council Injury Facts®2014 Edition</a:t>
            </a:r>
          </a:p>
          <a:p>
            <a:endParaRPr lang="en-US" dirty="0"/>
          </a:p>
        </p:txBody>
      </p:sp>
    </p:spTree>
    <p:extLst>
      <p:ext uri="{BB962C8B-B14F-4D97-AF65-F5344CB8AC3E}">
        <p14:creationId xmlns:p14="http://schemas.microsoft.com/office/powerpoint/2010/main" val="3496391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8274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58044" y="4424085"/>
            <a:ext cx="6502400" cy="4786291"/>
          </a:xfrm>
        </p:spPr>
        <p:txBody>
          <a:bodyPr/>
          <a:lstStyle/>
          <a:p>
            <a:r>
              <a:rPr lang="en-US" dirty="0" smtClean="0"/>
              <a:t>Nearly all U.S. states now have laws against texting and driving and most also have “distracted driving” statutes which may impose liability on an employer who has knowledge of or is permitting the use of mobile devices by employees to conduct business while driving. </a:t>
            </a:r>
          </a:p>
          <a:p>
            <a:r>
              <a:rPr lang="en-US" dirty="0" smtClean="0"/>
              <a:t>When evaluating direct-negligent distracted driving claims, courts look at whether the employer: </a:t>
            </a:r>
          </a:p>
          <a:p>
            <a:pPr marL="342900" indent="-342900">
              <a:buAutoNum type="arabicParenBoth"/>
            </a:pPr>
            <a:r>
              <a:rPr lang="en-US" dirty="0" smtClean="0"/>
              <a:t>organized work such that the employee was expected to use his or her mobile device while driving;</a:t>
            </a:r>
          </a:p>
          <a:p>
            <a:pPr marL="342900" indent="-342900">
              <a:buAutoNum type="arabicParenBoth"/>
            </a:pPr>
            <a:r>
              <a:rPr lang="en-US" dirty="0" smtClean="0"/>
              <a:t>implemented adequate policies to prohibit or discourage mobile device use while driving; </a:t>
            </a:r>
          </a:p>
          <a:p>
            <a:pPr marL="342900" indent="-342900">
              <a:buAutoNum type="arabicParenBoth"/>
            </a:pPr>
            <a:r>
              <a:rPr lang="en-US" dirty="0" smtClean="0"/>
              <a:t>had actual or constructive knowledge that the employee was engaging in risky behavior; </a:t>
            </a:r>
          </a:p>
          <a:p>
            <a:pPr marL="342900" indent="-342900">
              <a:buAutoNum type="arabicParenBoth"/>
            </a:pPr>
            <a:r>
              <a:rPr lang="en-US" dirty="0" smtClean="0"/>
              <a:t>warned about the hazards and risks associated with distracted driving; and/or </a:t>
            </a:r>
          </a:p>
          <a:p>
            <a:pPr marL="0" indent="0">
              <a:buNone/>
            </a:pPr>
            <a:r>
              <a:rPr lang="en-US" dirty="0" smtClean="0"/>
              <a:t>(5)</a:t>
            </a:r>
            <a:r>
              <a:rPr lang="en-US" baseline="0" dirty="0" smtClean="0"/>
              <a:t>     </a:t>
            </a:r>
            <a:r>
              <a:rPr lang="en-US" dirty="0" smtClean="0"/>
              <a:t>hired an employee with a poor driving record.</a:t>
            </a:r>
            <a:r>
              <a:rPr lang="en-US" baseline="50000" dirty="0" smtClean="0"/>
              <a:t>7</a:t>
            </a:r>
            <a:r>
              <a:rPr lang="en-US" dirty="0" smtClean="0"/>
              <a:t> </a:t>
            </a:r>
          </a:p>
          <a:p>
            <a:endParaRPr lang="en-US" sz="1200" dirty="0" smtClean="0"/>
          </a:p>
          <a:p>
            <a:r>
              <a:rPr lang="en-US" sz="900" baseline="50000" dirty="0" smtClean="0"/>
              <a:t>7</a:t>
            </a:r>
            <a:r>
              <a:rPr lang="en-US" sz="1200" dirty="0" smtClean="0"/>
              <a:t>Aegis Mobility white paper:  Employee Distracted Driving– Understanding Your Business Risk and Liability, 2013</a:t>
            </a:r>
          </a:p>
          <a:p>
            <a:endParaRPr lang="en-US" sz="1400" dirty="0"/>
          </a:p>
        </p:txBody>
      </p:sp>
    </p:spTree>
    <p:extLst>
      <p:ext uri="{BB962C8B-B14F-4D97-AF65-F5344CB8AC3E}">
        <p14:creationId xmlns:p14="http://schemas.microsoft.com/office/powerpoint/2010/main" val="30426614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speaking, an employee is acting within the scope of employment if his or her conduct benefits the employer – in any way. Using this standard, courts have routinely allowed claims against employers to proceed in court even when the crash occurred under the above scenarios.</a:t>
            </a:r>
            <a:r>
              <a:rPr lang="en-US" baseline="50000" dirty="0" smtClean="0"/>
              <a:t>8</a:t>
            </a:r>
            <a:r>
              <a:rPr lang="en-US" dirty="0" smtClean="0"/>
              <a:t> </a:t>
            </a:r>
          </a:p>
          <a:p>
            <a:endParaRPr lang="en-US" sz="1400" dirty="0" smtClean="0"/>
          </a:p>
          <a:p>
            <a:r>
              <a:rPr lang="en-US" sz="1400" baseline="50000" dirty="0" smtClean="0"/>
              <a:t>8</a:t>
            </a:r>
            <a:r>
              <a:rPr lang="en-US" sz="1400" dirty="0" smtClean="0"/>
              <a:t> </a:t>
            </a:r>
            <a:r>
              <a:rPr lang="en-US" dirty="0" smtClean="0"/>
              <a:t>Aegis Mobility white paper:  Employee Distracted Driving– Understanding Your Business Risk and Liability, 2013</a:t>
            </a:r>
          </a:p>
          <a:p>
            <a:r>
              <a:rPr lang="en-US" dirty="0" smtClean="0"/>
              <a:t>  See document for specific </a:t>
            </a:r>
            <a:r>
              <a:rPr lang="en-US" dirty="0"/>
              <a:t>case citations- http://</a:t>
            </a:r>
            <a:r>
              <a:rPr lang="en-US" dirty="0" smtClean="0"/>
              <a:t>www.aegismobility.com/distracted-driving/images/research/whitepapers/Distracted-Driving-Business-Risk-White-Paper-Aegis-Mobility.pdf</a:t>
            </a:r>
          </a:p>
          <a:p>
            <a:endParaRPr lang="en-US" dirty="0"/>
          </a:p>
        </p:txBody>
      </p:sp>
    </p:spTree>
    <p:extLst>
      <p:ext uri="{BB962C8B-B14F-4D97-AF65-F5344CB8AC3E}">
        <p14:creationId xmlns:p14="http://schemas.microsoft.com/office/powerpoint/2010/main" val="11154652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589386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11382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26097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047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loss or injury of an employee whether it occurs on or off the job is still the loss of a valuable resource, whether it be temporary or permanent</a:t>
            </a:r>
            <a:r>
              <a:rPr lang="en-US" dirty="0" smtClean="0"/>
              <a:t>.  It’s safe to assume</a:t>
            </a:r>
            <a:r>
              <a:rPr lang="en-US" baseline="0" dirty="0" smtClean="0"/>
              <a:t> a significant portion of employees are driving at some point during the day.  In 2012, more than 33,000 people lost their lives in traffic crashes in the U.S. alone.  That means </a:t>
            </a:r>
            <a:r>
              <a:rPr lang="en-US" dirty="0" smtClean="0"/>
              <a:t>with 20,000 deaths as a result of traffic crashes both on and off the job, </a:t>
            </a:r>
            <a:r>
              <a:rPr lang="en-US" baseline="0" dirty="0" smtClean="0"/>
              <a:t>nearly 2/3 of people killed in the U.S. were members of the workforce.</a:t>
            </a:r>
          </a:p>
          <a:p>
            <a:endParaRPr lang="en-US" dirty="0" smtClean="0"/>
          </a:p>
          <a:p>
            <a:r>
              <a:rPr lang="en-US" baseline="50000" dirty="0" smtClean="0"/>
              <a:t>1</a:t>
            </a:r>
            <a:r>
              <a:rPr lang="en-US" dirty="0" smtClean="0"/>
              <a:t> National Safety Council Injury Facts®2014</a:t>
            </a:r>
            <a:r>
              <a:rPr lang="en-US" baseline="0" dirty="0" smtClean="0"/>
              <a:t> Edition</a:t>
            </a:r>
          </a:p>
          <a:p>
            <a:r>
              <a:rPr lang="en-US" baseline="50000" dirty="0" smtClean="0"/>
              <a:t>2</a:t>
            </a:r>
            <a:r>
              <a:rPr lang="en-US" baseline="0" dirty="0" smtClean="0"/>
              <a:t> National Council on Compensation Insurance (NCCI) 2010-2011 data</a:t>
            </a:r>
          </a:p>
          <a:p>
            <a:r>
              <a:rPr lang="en-US" sz="1400" dirty="0" smtClean="0"/>
              <a:t> </a:t>
            </a:r>
            <a:endParaRPr lang="en-US" dirty="0"/>
          </a:p>
        </p:txBody>
      </p:sp>
    </p:spTree>
    <p:extLst>
      <p:ext uri="{BB962C8B-B14F-4D97-AF65-F5344CB8AC3E}">
        <p14:creationId xmlns:p14="http://schemas.microsoft.com/office/powerpoint/2010/main" val="188717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have no road safety program of any kind, the first step of starting a program can feel like a big one.  But there are resources available to help. Start by taking a look at the NETS Comprehensive Guide to Road Safety</a:t>
            </a:r>
            <a:r>
              <a:rPr lang="en-US" dirty="0" smtClean="0">
                <a:latin typeface="Calibri" panose="020F0502020204030204" pitchFamily="34" charset="0"/>
              </a:rPr>
              <a:t>™</a:t>
            </a:r>
            <a:r>
              <a:rPr lang="en-US" dirty="0" smtClean="0"/>
              <a:t> </a:t>
            </a:r>
            <a:r>
              <a:rPr lang="en-US" dirty="0"/>
              <a:t>(available at no cost </a:t>
            </a:r>
            <a:r>
              <a:rPr lang="en-US" dirty="0" smtClean="0"/>
              <a:t>via the NETS website at www.trafficsafety.org or via the link </a:t>
            </a:r>
            <a:r>
              <a:rPr lang="en-US" dirty="0"/>
              <a:t>in the Additional Resources tab of the </a:t>
            </a:r>
            <a:r>
              <a:rPr lang="en-US" dirty="0" smtClean="0"/>
              <a:t>DSWW campaign website.) </a:t>
            </a:r>
          </a:p>
          <a:p>
            <a:endParaRPr lang="en-US" dirty="0"/>
          </a:p>
          <a:p>
            <a:r>
              <a:rPr lang="en-US" dirty="0" smtClean="0"/>
              <a:t>If you already have a road safety program in place for your business drivers, extending elements of the program to all employees is the next step. Look at your fleet safety program and determine which components can be expanded to all employees. This does not have to be a high-cost step</a:t>
            </a:r>
            <a:r>
              <a:rPr lang="en-US" dirty="0"/>
              <a:t>. The 2014 DSWW tool kit will also give you ideas on where to start. </a:t>
            </a:r>
            <a:endParaRPr lang="en-US" dirty="0" smtClean="0"/>
          </a:p>
          <a:p>
            <a:endParaRPr lang="en-US" dirty="0"/>
          </a:p>
          <a:p>
            <a:r>
              <a:rPr lang="en-US" dirty="0" smtClean="0"/>
              <a:t>Traffic crashes that affect employee family members affect your employees.  Extending programs and resources to family members (i.e., child passenger safety information, teen driving programs, tire maintenance) helps emphasize that the safety culture at work should extend beyond the doors of the facility.  </a:t>
            </a:r>
          </a:p>
          <a:p>
            <a:endParaRPr lang="en-US" dirty="0" smtClean="0"/>
          </a:p>
          <a:p>
            <a:endParaRPr lang="en-US" dirty="0"/>
          </a:p>
        </p:txBody>
      </p:sp>
    </p:spTree>
    <p:extLst>
      <p:ext uri="{BB962C8B-B14F-4D97-AF65-F5344CB8AC3E}">
        <p14:creationId xmlns:p14="http://schemas.microsoft.com/office/powerpoint/2010/main" val="783603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Employers can be very influential members of the community.  Extending road safety programs that focus on seat belts, child passenger safety and teen driving, for example, is a great way to demonstrate good corporate citizenship, affect the safety of those sharing the roads with your employees and give back to the community.  </a:t>
            </a:r>
          </a:p>
          <a:p>
            <a:endParaRPr lang="en-US" dirty="0"/>
          </a:p>
          <a:p>
            <a:r>
              <a:rPr lang="en-US" dirty="0" smtClean="0"/>
              <a:t>Elevating road safety to the level of Corporate Social Responsibility means road safety has been elevated to the status of other CSR/sustainability initiatives such as water use and conservation, land use and conservation and air quality, to name a few.  At this step, resourcing and funding is made available to international NGO’s for road safety programs.  Examples of programs funded by NETS member companies include free helmet distribution to children in Vietnam and resources provided in Africa for the establishment of highway patrol.  The first step in the </a:t>
            </a:r>
            <a:r>
              <a:rPr lang="en-US" smtClean="0"/>
              <a:t>Road Safety Staircase </a:t>
            </a:r>
            <a:r>
              <a:rPr lang="en-US" dirty="0" smtClean="0"/>
              <a:t>is a big one, but not at big as the last.</a:t>
            </a:r>
            <a:endParaRPr lang="en-US" dirty="0"/>
          </a:p>
        </p:txBody>
      </p:sp>
    </p:spTree>
    <p:extLst>
      <p:ext uri="{BB962C8B-B14F-4D97-AF65-F5344CB8AC3E}">
        <p14:creationId xmlns:p14="http://schemas.microsoft.com/office/powerpoint/2010/main" val="3869361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37068" y="4654056"/>
            <a:ext cx="6412089" cy="4191238"/>
          </a:xfrm>
        </p:spPr>
        <p:txBody>
          <a:bodyPr/>
          <a:lstStyle/>
          <a:p>
            <a:pPr marL="171450" indent="-171450">
              <a:buFont typeface="Arial" panose="020B0604020202020204" pitchFamily="34" charset="0"/>
              <a:buChar char="•"/>
            </a:pPr>
            <a:r>
              <a:rPr lang="en-US" sz="1200" dirty="0" smtClean="0"/>
              <a:t>Executive leadership has acknowledged that driving a vehicle is very likely the riskiest thing any employee does on a daily basis– whether they drive for work, to and from work and/or outside of work– and is therefore committed to road safety as an integral part of a company’s safety program.  This realization </a:t>
            </a:r>
            <a:r>
              <a:rPr lang="en-US" sz="1200" dirty="0" smtClean="0">
                <a:solidFill>
                  <a:schemeClr val="tx1"/>
                </a:solidFill>
              </a:rPr>
              <a:t>oftentimes</a:t>
            </a:r>
            <a:r>
              <a:rPr lang="en-US" sz="1200" baseline="0" dirty="0" smtClean="0">
                <a:solidFill>
                  <a:schemeClr val="tx1"/>
                </a:solidFill>
              </a:rPr>
              <a:t> </a:t>
            </a:r>
            <a:r>
              <a:rPr lang="en-US" sz="1200" dirty="0" smtClean="0">
                <a:solidFill>
                  <a:schemeClr val="tx1"/>
                </a:solidFill>
              </a:rPr>
              <a:t>follows </a:t>
            </a:r>
            <a:r>
              <a:rPr lang="en-US" sz="1200" dirty="0" smtClean="0"/>
              <a:t>a tragic event, but if one looks at what other companies are doing (as a result of a tragedy) much can be learned and implemented, ideally before tragedy strikes.</a:t>
            </a:r>
          </a:p>
          <a:p>
            <a:pPr marL="171450" indent="-171450">
              <a:buFont typeface="Arial" panose="020B0604020202020204" pitchFamily="34" charset="0"/>
              <a:buChar char="•"/>
            </a:pPr>
            <a:r>
              <a:rPr lang="en-US" sz="1200" dirty="0" smtClean="0"/>
              <a:t>Identify and prioritize threats and defenses (i.e</a:t>
            </a:r>
            <a:r>
              <a:rPr lang="en-US" sz="1200" dirty="0" smtClean="0">
                <a:solidFill>
                  <a:schemeClr val="accent5">
                    <a:lumMod val="25000"/>
                  </a:schemeClr>
                </a:solidFill>
              </a:rPr>
              <a:t>.,</a:t>
            </a:r>
            <a:r>
              <a:rPr lang="en-US" sz="1200" dirty="0" smtClean="0"/>
              <a:t> for all employees: non-use of seat belts, using drive time to conduct business by phone) and be sure to include contractors when</a:t>
            </a:r>
            <a:r>
              <a:rPr lang="en-US" sz="1200" baseline="0" dirty="0" smtClean="0"/>
              <a:t> designing policies, guidelines, countermeasures, etc.</a:t>
            </a:r>
            <a:endParaRPr lang="en-US" dirty="0" smtClean="0"/>
          </a:p>
          <a:p>
            <a:pPr marL="171450" indent="-171450">
              <a:buFont typeface="Arial" panose="020B0604020202020204" pitchFamily="34" charset="0"/>
              <a:buChar char="•"/>
            </a:pPr>
            <a:r>
              <a:rPr lang="en-US" dirty="0" smtClean="0">
                <a:solidFill>
                  <a:schemeClr val="tx1"/>
                </a:solidFill>
              </a:rPr>
              <a:t>Use</a:t>
            </a:r>
            <a:r>
              <a:rPr lang="en-US" sz="1200" dirty="0" smtClean="0"/>
              <a:t> existing infrastructure.  If your organization has a fleet, components of the fleet safety program can and should be leveraged to design a road safety program to reach all employees.  Review NETS’ Comprehensive Guide to</a:t>
            </a:r>
            <a:r>
              <a:rPr lang="en-US" sz="1200" baseline="0" dirty="0" smtClean="0"/>
              <a:t> Road Safety™ and w</a:t>
            </a:r>
            <a:r>
              <a:rPr lang="en-US" sz="1200" dirty="0" smtClean="0"/>
              <a:t>ork toward program sustainability. How can you keep road safety top of mind throughout the year and create opportunities to extend your program to family members and the community? The DSWW tool kit has ideas and activities</a:t>
            </a:r>
            <a:r>
              <a:rPr lang="en-US" sz="1200" baseline="0" dirty="0" smtClean="0"/>
              <a:t> to assist with this.</a:t>
            </a:r>
            <a:endParaRPr lang="en-US" sz="1200" dirty="0" smtClean="0"/>
          </a:p>
          <a:p>
            <a:endParaRPr lang="en-US" dirty="0"/>
          </a:p>
        </p:txBody>
      </p:sp>
    </p:spTree>
    <p:extLst>
      <p:ext uri="{BB962C8B-B14F-4D97-AF65-F5344CB8AC3E}">
        <p14:creationId xmlns:p14="http://schemas.microsoft.com/office/powerpoint/2010/main" val="1001692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2792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55971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 name="Shape 5"/>
          <p:cNvSpPr>
            <a:spLocks noGrp="1"/>
          </p:cNvSpPr>
          <p:nvPr>
            <p:ph type="title"/>
          </p:nvPr>
        </p:nvSpPr>
        <p:spPr>
          <a:xfrm>
            <a:off x="1367680" y="1298575"/>
            <a:ext cx="7090521" cy="2041525"/>
          </a:xfrm>
          <a:prstGeom prst="rect">
            <a:avLst/>
          </a:prstGeom>
        </p:spPr>
        <p:txBody>
          <a:bodyPr/>
          <a:lstStyle/>
          <a:p>
            <a:pPr lvl="0" algn="l">
              <a:defRPr sz="4200" b="1">
                <a:solidFill>
                  <a:srgbClr val="005493"/>
                </a:solidFill>
              </a:defRPr>
            </a:pPr>
            <a:endParaRPr/>
          </a:p>
        </p:txBody>
      </p:sp>
      <p:sp>
        <p:nvSpPr>
          <p:cNvPr id="6" name="Shape 6"/>
          <p:cNvSpPr>
            <a:spLocks noGrp="1"/>
          </p:cNvSpPr>
          <p:nvPr>
            <p:ph type="body" idx="1"/>
          </p:nvPr>
        </p:nvSpPr>
        <p:spPr>
          <a:xfrm>
            <a:off x="1371600" y="3746648"/>
            <a:ext cx="6400801" cy="686198"/>
          </a:xfrm>
          <a:prstGeom prst="rect">
            <a:avLst/>
          </a:prstGeom>
        </p:spPr>
        <p:txBody>
          <a:bodyPr/>
          <a:lstStyle/>
          <a:p>
            <a:pPr marL="0" lvl="0" indent="0">
              <a:defRPr sz="2700">
                <a:solidFill>
                  <a:srgbClr val="5E5E5E"/>
                </a:solidFill>
              </a:defRPr>
            </a:pPr>
            <a:endParaRPr/>
          </a:p>
        </p:txBody>
      </p:sp>
    </p:spTree>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8" name="Shape 8"/>
          <p:cNvSpPr>
            <a:spLocks noGrp="1"/>
          </p:cNvSpPr>
          <p:nvPr>
            <p:ph type="title"/>
          </p:nvPr>
        </p:nvSpPr>
        <p:spPr>
          <a:prstGeom prst="rect">
            <a:avLst/>
          </a:prstGeom>
        </p:spPr>
        <p:txBody>
          <a:bodyPr/>
          <a:lstStyle/>
          <a:p>
            <a:pPr lvl="0"/>
            <a:endParaRPr/>
          </a:p>
        </p:txBody>
      </p:sp>
      <p:sp>
        <p:nvSpPr>
          <p:cNvPr id="9" name="Shape 9"/>
          <p:cNvSpPr>
            <a:spLocks noGrp="1"/>
          </p:cNvSpPr>
          <p:nvPr>
            <p:ph type="body" idx="1"/>
          </p:nvPr>
        </p:nvSpPr>
        <p:spPr>
          <a:prstGeom prst="rect">
            <a:avLst/>
          </a:prstGeom>
        </p:spPr>
        <p:txBody>
          <a:bodyPr/>
          <a:lstStyle/>
          <a:p>
            <a:pPr lvl="0"/>
            <a:endParaRPr dirty="0"/>
          </a:p>
        </p:txBody>
      </p:sp>
    </p:spTree>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41512910"/>
      </p:ext>
    </p:extLst>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5"/>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685800" y="0"/>
            <a:ext cx="7772400" cy="914400"/>
          </a:xfrm>
          <a:prstGeom prst="rect">
            <a:avLst/>
          </a:prstGeom>
          <a:ln w="12700">
            <a:miter lim="400000"/>
          </a:ln>
        </p:spPr>
        <p:txBody>
          <a:bodyPr lIns="45719" rIns="45719" anchor="ctr"/>
          <a:lstStyle/>
          <a:p>
            <a:pPr lvl="0"/>
            <a:endParaRPr/>
          </a:p>
        </p:txBody>
      </p:sp>
      <p:sp>
        <p:nvSpPr>
          <p:cNvPr id="3" name="Shape 3"/>
          <p:cNvSpPr>
            <a:spLocks noGrp="1"/>
          </p:cNvSpPr>
          <p:nvPr>
            <p:ph type="body" idx="1"/>
          </p:nvPr>
        </p:nvSpPr>
        <p:spPr>
          <a:xfrm>
            <a:off x="914400" y="1689100"/>
            <a:ext cx="7543800" cy="4000500"/>
          </a:xfrm>
          <a:prstGeom prst="rect">
            <a:avLst/>
          </a:prstGeom>
          <a:ln w="12700">
            <a:miter lim="400000"/>
          </a:ln>
        </p:spPr>
        <p:txBody>
          <a:bodyPr lIns="45719" rIns="45719"/>
          <a:lstStyle/>
          <a:p>
            <a:pPr lvl="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timing>
    <p:tnLst>
      <p:par>
        <p:cTn id="1" dur="indefinite" restart="never" nodeType="tmRoot"/>
      </p:par>
    </p:tnLst>
  </p:timing>
  <p:hf sldNum="0" hdr="0" dt="0"/>
  <p:txStyles>
    <p:titleStyle>
      <a:lvl1pPr algn="r">
        <a:defRPr sz="2400">
          <a:solidFill>
            <a:srgbClr val="FFFFFF"/>
          </a:solidFill>
          <a:latin typeface="Arial"/>
          <a:ea typeface="Arial"/>
          <a:cs typeface="Arial"/>
          <a:sym typeface="Arial"/>
        </a:defRPr>
      </a:lvl1pPr>
      <a:lvl2pPr algn="r">
        <a:defRPr sz="2400">
          <a:solidFill>
            <a:srgbClr val="FFFFFF"/>
          </a:solidFill>
          <a:latin typeface="Arial"/>
          <a:ea typeface="Arial"/>
          <a:cs typeface="Arial"/>
          <a:sym typeface="Arial"/>
        </a:defRPr>
      </a:lvl2pPr>
      <a:lvl3pPr algn="r">
        <a:defRPr sz="2400">
          <a:solidFill>
            <a:srgbClr val="FFFFFF"/>
          </a:solidFill>
          <a:latin typeface="Arial"/>
          <a:ea typeface="Arial"/>
          <a:cs typeface="Arial"/>
          <a:sym typeface="Arial"/>
        </a:defRPr>
      </a:lvl3pPr>
      <a:lvl4pPr algn="r">
        <a:defRPr sz="2400">
          <a:solidFill>
            <a:srgbClr val="FFFFFF"/>
          </a:solidFill>
          <a:latin typeface="Arial"/>
          <a:ea typeface="Arial"/>
          <a:cs typeface="Arial"/>
          <a:sym typeface="Arial"/>
        </a:defRPr>
      </a:lvl4pPr>
      <a:lvl5pPr algn="r">
        <a:defRPr sz="2400">
          <a:solidFill>
            <a:srgbClr val="FFFFFF"/>
          </a:solidFill>
          <a:latin typeface="Arial"/>
          <a:ea typeface="Arial"/>
          <a:cs typeface="Arial"/>
          <a:sym typeface="Arial"/>
        </a:defRPr>
      </a:lvl5pPr>
      <a:lvl6pPr indent="457200" algn="r">
        <a:defRPr sz="2400">
          <a:solidFill>
            <a:srgbClr val="FFFFFF"/>
          </a:solidFill>
          <a:latin typeface="Arial"/>
          <a:ea typeface="Arial"/>
          <a:cs typeface="Arial"/>
          <a:sym typeface="Arial"/>
        </a:defRPr>
      </a:lvl6pPr>
      <a:lvl7pPr indent="914400" algn="r">
        <a:defRPr sz="2400">
          <a:solidFill>
            <a:srgbClr val="FFFFFF"/>
          </a:solidFill>
          <a:latin typeface="Arial"/>
          <a:ea typeface="Arial"/>
          <a:cs typeface="Arial"/>
          <a:sym typeface="Arial"/>
        </a:defRPr>
      </a:lvl7pPr>
      <a:lvl8pPr indent="1371600" algn="r">
        <a:defRPr sz="2400">
          <a:solidFill>
            <a:srgbClr val="FFFFFF"/>
          </a:solidFill>
          <a:latin typeface="Arial"/>
          <a:ea typeface="Arial"/>
          <a:cs typeface="Arial"/>
          <a:sym typeface="Arial"/>
        </a:defRPr>
      </a:lvl8pPr>
      <a:lvl9pPr indent="1828800" algn="r">
        <a:defRPr sz="2400">
          <a:solidFill>
            <a:srgbClr val="FFFFFF"/>
          </a:solidFill>
          <a:latin typeface="Arial"/>
          <a:ea typeface="Arial"/>
          <a:cs typeface="Arial"/>
          <a:sym typeface="Arial"/>
        </a:defRPr>
      </a:lvl9pPr>
    </p:titleStyle>
    <p:bodyStyle>
      <a:lvl1pPr marL="342900" indent="-342900">
        <a:spcBef>
          <a:spcPts val="600"/>
        </a:spcBef>
        <a:defRPr sz="2800">
          <a:solidFill>
            <a:srgbClr val="005493"/>
          </a:solidFill>
          <a:latin typeface="Arial"/>
          <a:ea typeface="Arial"/>
          <a:cs typeface="Arial"/>
          <a:sym typeface="Arial"/>
        </a:defRPr>
      </a:lvl1pPr>
      <a:lvl2pPr marL="342900" indent="114300">
        <a:spcBef>
          <a:spcPts val="600"/>
        </a:spcBef>
        <a:defRPr sz="2800">
          <a:solidFill>
            <a:srgbClr val="005493"/>
          </a:solidFill>
          <a:latin typeface="Arial"/>
          <a:ea typeface="Arial"/>
          <a:cs typeface="Arial"/>
          <a:sym typeface="Arial"/>
        </a:defRPr>
      </a:lvl2pPr>
      <a:lvl3pPr marL="342900" indent="571500">
        <a:spcBef>
          <a:spcPts val="600"/>
        </a:spcBef>
        <a:defRPr sz="2800">
          <a:solidFill>
            <a:srgbClr val="005493"/>
          </a:solidFill>
          <a:latin typeface="Arial"/>
          <a:ea typeface="Arial"/>
          <a:cs typeface="Arial"/>
          <a:sym typeface="Arial"/>
        </a:defRPr>
      </a:lvl3pPr>
      <a:lvl4pPr marL="342900" indent="1028700">
        <a:spcBef>
          <a:spcPts val="600"/>
        </a:spcBef>
        <a:defRPr sz="2800">
          <a:solidFill>
            <a:srgbClr val="005493"/>
          </a:solidFill>
          <a:latin typeface="Arial"/>
          <a:ea typeface="Arial"/>
          <a:cs typeface="Arial"/>
          <a:sym typeface="Arial"/>
        </a:defRPr>
      </a:lvl4pPr>
      <a:lvl5pPr marL="2184400" indent="-355600">
        <a:spcBef>
          <a:spcPts val="600"/>
        </a:spcBef>
        <a:buSzPct val="100000"/>
        <a:buChar char="»"/>
        <a:defRPr sz="2800">
          <a:solidFill>
            <a:srgbClr val="005493"/>
          </a:solidFill>
          <a:latin typeface="Arial"/>
          <a:ea typeface="Arial"/>
          <a:cs typeface="Arial"/>
          <a:sym typeface="Arial"/>
        </a:defRPr>
      </a:lvl5pPr>
      <a:lvl6pPr marL="2641600" indent="-355600">
        <a:spcBef>
          <a:spcPts val="600"/>
        </a:spcBef>
        <a:buSzPct val="100000"/>
        <a:buChar char="•"/>
        <a:defRPr sz="2800">
          <a:solidFill>
            <a:srgbClr val="005493"/>
          </a:solidFill>
          <a:latin typeface="Arial"/>
          <a:ea typeface="Arial"/>
          <a:cs typeface="Arial"/>
          <a:sym typeface="Arial"/>
        </a:defRPr>
      </a:lvl6pPr>
      <a:lvl7pPr marL="3098800" indent="-355600">
        <a:spcBef>
          <a:spcPts val="600"/>
        </a:spcBef>
        <a:buSzPct val="100000"/>
        <a:buChar char="•"/>
        <a:defRPr sz="2800">
          <a:solidFill>
            <a:srgbClr val="005493"/>
          </a:solidFill>
          <a:latin typeface="Arial"/>
          <a:ea typeface="Arial"/>
          <a:cs typeface="Arial"/>
          <a:sym typeface="Arial"/>
        </a:defRPr>
      </a:lvl7pPr>
      <a:lvl8pPr marL="3556000" indent="-355600">
        <a:spcBef>
          <a:spcPts val="600"/>
        </a:spcBef>
        <a:buSzPct val="100000"/>
        <a:buChar char="•"/>
        <a:defRPr sz="2800">
          <a:solidFill>
            <a:srgbClr val="005493"/>
          </a:solidFill>
          <a:latin typeface="Arial"/>
          <a:ea typeface="Arial"/>
          <a:cs typeface="Arial"/>
          <a:sym typeface="Arial"/>
        </a:defRPr>
      </a:lvl8pPr>
      <a:lvl9pPr marL="4013200" indent="-355600">
        <a:spcBef>
          <a:spcPts val="600"/>
        </a:spcBef>
        <a:buSzPct val="100000"/>
        <a:buChar char="•"/>
        <a:defRPr sz="2800">
          <a:solidFill>
            <a:srgbClr val="005493"/>
          </a:solidFill>
          <a:latin typeface="Arial"/>
          <a:ea typeface="Arial"/>
          <a:cs typeface="Arial"/>
          <a:sym typeface="Arial"/>
        </a:defRPr>
      </a:lvl9pPr>
    </p:bodyStyle>
    <p:otherStyle>
      <a:lvl1pPr>
        <a:defRPr sz="1000">
          <a:solidFill>
            <a:schemeClr val="tx1"/>
          </a:solidFill>
          <a:latin typeface="+mn-lt"/>
          <a:ea typeface="+mn-ea"/>
          <a:cs typeface="+mn-cs"/>
          <a:sym typeface="Arial"/>
        </a:defRPr>
      </a:lvl1pPr>
      <a:lvl2pPr indent="457200">
        <a:defRPr sz="1000">
          <a:solidFill>
            <a:schemeClr val="tx1"/>
          </a:solidFill>
          <a:latin typeface="+mn-lt"/>
          <a:ea typeface="+mn-ea"/>
          <a:cs typeface="+mn-cs"/>
          <a:sym typeface="Arial"/>
        </a:defRPr>
      </a:lvl2pPr>
      <a:lvl3pPr indent="914400">
        <a:defRPr sz="1000">
          <a:solidFill>
            <a:schemeClr val="tx1"/>
          </a:solidFill>
          <a:latin typeface="+mn-lt"/>
          <a:ea typeface="+mn-ea"/>
          <a:cs typeface="+mn-cs"/>
          <a:sym typeface="Arial"/>
        </a:defRPr>
      </a:lvl3pPr>
      <a:lvl4pPr indent="1371600">
        <a:defRPr sz="1000">
          <a:solidFill>
            <a:schemeClr val="tx1"/>
          </a:solidFill>
          <a:latin typeface="+mn-lt"/>
          <a:ea typeface="+mn-ea"/>
          <a:cs typeface="+mn-cs"/>
          <a:sym typeface="Arial"/>
        </a:defRPr>
      </a:lvl4pPr>
      <a:lvl5pPr indent="1828800">
        <a:defRPr sz="1000">
          <a:solidFill>
            <a:schemeClr val="tx1"/>
          </a:solidFill>
          <a:latin typeface="+mn-lt"/>
          <a:ea typeface="+mn-ea"/>
          <a:cs typeface="+mn-cs"/>
          <a:sym typeface="Arial"/>
        </a:defRPr>
      </a:lvl5pPr>
      <a:lvl6pPr>
        <a:defRPr sz="1000">
          <a:solidFill>
            <a:schemeClr val="tx1"/>
          </a:solidFill>
          <a:latin typeface="+mn-lt"/>
          <a:ea typeface="+mn-ea"/>
          <a:cs typeface="+mn-cs"/>
          <a:sym typeface="Arial"/>
        </a:defRPr>
      </a:lvl6pPr>
      <a:lvl7pPr>
        <a:defRPr sz="1000">
          <a:solidFill>
            <a:schemeClr val="tx1"/>
          </a:solidFill>
          <a:latin typeface="+mn-lt"/>
          <a:ea typeface="+mn-ea"/>
          <a:cs typeface="+mn-cs"/>
          <a:sym typeface="Arial"/>
        </a:defRPr>
      </a:lvl7pPr>
      <a:lvl8pPr>
        <a:defRPr sz="1000">
          <a:solidFill>
            <a:schemeClr val="tx1"/>
          </a:solidFill>
          <a:latin typeface="+mn-lt"/>
          <a:ea typeface="+mn-ea"/>
          <a:cs typeface="+mn-cs"/>
          <a:sym typeface="Arial"/>
        </a:defRPr>
      </a:lvl8pPr>
      <a:lvl9pPr>
        <a:defRPr sz="10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hape 13"/>
          <p:cNvSpPr>
            <a:spLocks noGrp="1"/>
          </p:cNvSpPr>
          <p:nvPr>
            <p:ph type="title"/>
          </p:nvPr>
        </p:nvSpPr>
        <p:spPr>
          <a:xfrm>
            <a:off x="727600" y="1538351"/>
            <a:ext cx="7684880" cy="2041525"/>
          </a:xfrm>
          <a:prstGeom prst="rect">
            <a:avLst/>
          </a:prstGeom>
          <a:extLst>
            <a:ext uri="{C572A759-6A51-4108-AA02-DFA0A04FC94B}">
              <ma14:wrappingTextBoxFlag xmlns:ma14="http://schemas.microsoft.com/office/mac/drawingml/2011/main" xmlns="" val="1"/>
            </a:ext>
          </a:extLst>
        </p:spPr>
        <p:txBody>
          <a:bodyPr lIns="0" tIns="0" rIns="0" bIns="0">
            <a:normAutofit/>
          </a:bodyPr>
          <a:lstStyle>
            <a:lvl1pPr algn="l">
              <a:defRPr sz="4200" b="1">
                <a:solidFill>
                  <a:srgbClr val="000000"/>
                </a:solidFill>
              </a:defRPr>
            </a:lvl1pPr>
          </a:lstStyle>
          <a:p>
            <a:pPr lvl="0">
              <a:defRPr sz="1800" b="0"/>
            </a:pPr>
            <a:r>
              <a:rPr lang="en-US" sz="4200" b="1" dirty="0" smtClean="0">
                <a:solidFill>
                  <a:schemeClr val="accent5">
                    <a:lumMod val="25000"/>
                  </a:schemeClr>
                </a:solidFill>
                <a:latin typeface="Arial" panose="020B0604020202020204" pitchFamily="34" charset="0"/>
                <a:cs typeface="Arial" panose="020B0604020202020204" pitchFamily="34" charset="0"/>
              </a:rPr>
              <a:t>Making safe driving </a:t>
            </a:r>
            <a:r>
              <a:rPr lang="en-US" sz="4400" b="1" dirty="0" smtClean="0">
                <a:solidFill>
                  <a:schemeClr val="accent5">
                    <a:lumMod val="25000"/>
                  </a:schemeClr>
                </a:solidFill>
                <a:latin typeface="Arial" panose="020B0604020202020204" pitchFamily="34" charset="0"/>
                <a:cs typeface="Arial" panose="020B0604020202020204" pitchFamily="34" charset="0"/>
              </a:rPr>
              <a:t>for</a:t>
            </a:r>
            <a:r>
              <a:rPr lang="en-US" sz="5400" b="1" dirty="0" smtClean="0">
                <a:solidFill>
                  <a:schemeClr val="accent5">
                    <a:lumMod val="25000"/>
                  </a:schemeClr>
                </a:solidFill>
                <a:latin typeface="Arial" panose="020B0604020202020204" pitchFamily="34" charset="0"/>
                <a:cs typeface="Arial" panose="020B0604020202020204" pitchFamily="34" charset="0"/>
              </a:rPr>
              <a:t> </a:t>
            </a:r>
            <a:r>
              <a:rPr lang="en-US" sz="5400" b="1" i="1" dirty="0" smtClean="0">
                <a:solidFill>
                  <a:schemeClr val="accent5">
                    <a:lumMod val="25000"/>
                  </a:schemeClr>
                </a:solidFill>
                <a:latin typeface="Arial" panose="020B0604020202020204" pitchFamily="34" charset="0"/>
                <a:cs typeface="Arial" panose="020B0604020202020204" pitchFamily="34" charset="0"/>
              </a:rPr>
              <a:t>all</a:t>
            </a:r>
            <a:endParaRPr sz="6000" b="1" i="1" dirty="0">
              <a:solidFill>
                <a:schemeClr val="accent5">
                  <a:lumMod val="25000"/>
                </a:schemeClr>
              </a:solidFill>
              <a:latin typeface="Arial" panose="020B0604020202020204" pitchFamily="34" charset="0"/>
              <a:cs typeface="Arial" panose="020B0604020202020204" pitchFamily="34" charset="0"/>
            </a:endParaRPr>
          </a:p>
        </p:txBody>
      </p:sp>
      <p:sp>
        <p:nvSpPr>
          <p:cNvPr id="14" name="Shape 14"/>
          <p:cNvSpPr>
            <a:spLocks noGrp="1"/>
          </p:cNvSpPr>
          <p:nvPr>
            <p:ph type="body" idx="1"/>
          </p:nvPr>
        </p:nvSpPr>
        <p:spPr>
          <a:xfrm>
            <a:off x="1682496" y="3236777"/>
            <a:ext cx="7068312" cy="686198"/>
          </a:xfrm>
          <a:prstGeom prst="rect">
            <a:avLst/>
          </a:prstGeom>
          <a:extLst>
            <a:ext uri="{C572A759-6A51-4108-AA02-DFA0A04FC94B}">
              <ma14:wrappingTextBoxFlag xmlns:ma14="http://schemas.microsoft.com/office/mac/drawingml/2011/main" xmlns="" val="1"/>
            </a:ext>
          </a:extLst>
        </p:spPr>
        <p:txBody>
          <a:bodyPr lIns="0" tIns="0" rIns="0" bIns="0">
            <a:normAutofit fontScale="70000" lnSpcReduction="20000"/>
          </a:bodyPr>
          <a:lstStyle>
            <a:lvl1pPr marL="0" indent="0" defTabSz="804672">
              <a:spcBef>
                <a:spcPts val="1000"/>
              </a:spcBef>
              <a:defRPr sz="4224">
                <a:solidFill>
                  <a:srgbClr val="60A000"/>
                </a:solidFill>
              </a:defRPr>
            </a:lvl1pPr>
          </a:lstStyle>
          <a:p>
            <a:pPr lvl="0">
              <a:defRPr sz="1800">
                <a:solidFill>
                  <a:srgbClr val="000000"/>
                </a:solidFill>
              </a:defRPr>
            </a:pPr>
            <a:r>
              <a:rPr lang="en-US" sz="4224" dirty="0" smtClean="0">
                <a:solidFill>
                  <a:srgbClr val="60A000"/>
                </a:solidFill>
              </a:rPr>
              <a:t>Part of the corporate </a:t>
            </a:r>
            <a:r>
              <a:rPr lang="en-US" sz="5700" dirty="0" smtClean="0">
                <a:solidFill>
                  <a:srgbClr val="60A000"/>
                </a:solidFill>
              </a:rPr>
              <a:t>safety culture</a:t>
            </a:r>
            <a:endParaRPr sz="4224" dirty="0">
              <a:solidFill>
                <a:srgbClr val="60A000"/>
              </a:solidFill>
            </a:endParaRPr>
          </a:p>
        </p:txBody>
      </p:sp>
      <p:sp>
        <p:nvSpPr>
          <p:cNvPr id="2" name="TextBox 1"/>
          <p:cNvSpPr txBox="1"/>
          <p:nvPr/>
        </p:nvSpPr>
        <p:spPr>
          <a:xfrm>
            <a:off x="320040" y="6263640"/>
            <a:ext cx="3794760"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chemeClr val="accent5">
                    <a:lumMod val="50000"/>
                  </a:schemeClr>
                </a:solidFill>
                <a:effectLst/>
                <a:uFillTx/>
                <a:sym typeface="Arial"/>
              </a:rPr>
              <a:t>ww</a:t>
            </a:r>
            <a:r>
              <a:rPr lang="en-US" sz="1800" dirty="0" smtClean="0">
                <a:solidFill>
                  <a:schemeClr val="accent5">
                    <a:lumMod val="50000"/>
                  </a:schemeClr>
                </a:solidFill>
              </a:rPr>
              <a:t>w.trafficsafety.org</a:t>
            </a:r>
            <a:endParaRPr kumimoji="0" lang="en-US" sz="1800" b="0" i="0" u="none" strike="noStrike" cap="none" spc="0" normalizeH="0" baseline="0" dirty="0">
              <a:ln>
                <a:noFill/>
              </a:ln>
              <a:solidFill>
                <a:schemeClr val="accent5">
                  <a:lumMod val="50000"/>
                </a:schemeClr>
              </a:solidFill>
              <a:effectLst/>
              <a:uFillTx/>
              <a:sym typeface="Arial"/>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113" y="-73152"/>
            <a:ext cx="7772400" cy="914400"/>
          </a:xfrm>
        </p:spPr>
        <p:txBody>
          <a:bodyPr/>
          <a:lstStyle/>
          <a:p>
            <a:r>
              <a:rPr lang="en-US" sz="3200" dirty="0" smtClean="0"/>
              <a:t>Start With Seat Belt Use</a:t>
            </a:r>
            <a:endParaRPr lang="en-US" sz="3200" dirty="0"/>
          </a:p>
        </p:txBody>
      </p:sp>
      <p:sp>
        <p:nvSpPr>
          <p:cNvPr id="3" name="Text Placeholder 2"/>
          <p:cNvSpPr>
            <a:spLocks noGrp="1"/>
          </p:cNvSpPr>
          <p:nvPr>
            <p:ph type="body" idx="1"/>
          </p:nvPr>
        </p:nvSpPr>
        <p:spPr>
          <a:xfrm>
            <a:off x="429768" y="969472"/>
            <a:ext cx="7827264" cy="4000500"/>
          </a:xfrm>
        </p:spPr>
        <p:txBody>
          <a:bodyPr/>
          <a:lstStyle/>
          <a:p>
            <a:pPr marL="457200" indent="-457200">
              <a:buFont typeface="Arial" panose="020B0604020202020204" pitchFamily="34" charset="0"/>
              <a:buChar char="•"/>
            </a:pPr>
            <a:r>
              <a:rPr lang="en-US" sz="2400" dirty="0" smtClean="0"/>
              <a:t>Seat belts save an estimated 12,000 lives and prevent 325,000 serious injuries each year in the U.S. alone.</a:t>
            </a:r>
            <a:r>
              <a:rPr lang="en-US" sz="1400" baseline="100000" dirty="0" smtClean="0"/>
              <a:t>3</a:t>
            </a:r>
          </a:p>
          <a:p>
            <a:pPr marL="457200" indent="-457200">
              <a:buFont typeface="Arial" panose="020B0604020202020204" pitchFamily="34" charset="0"/>
              <a:buChar char="•"/>
            </a:pPr>
            <a:r>
              <a:rPr lang="en-US" sz="2400" dirty="0" smtClean="0"/>
              <a:t>Personal Protection Equipment (PPE) isn’t just for the plant floors. Think of seat belts as critical PPE for </a:t>
            </a:r>
            <a:r>
              <a:rPr lang="en-US" sz="2400" i="1" dirty="0" smtClean="0"/>
              <a:t>every</a:t>
            </a:r>
            <a:r>
              <a:rPr lang="en-US" sz="2400" dirty="0" smtClean="0"/>
              <a:t> employee.</a:t>
            </a:r>
          </a:p>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759" y="3275761"/>
            <a:ext cx="3762928" cy="2907717"/>
          </a:xfrm>
          <a:prstGeom prst="rect">
            <a:avLst/>
          </a:prstGeom>
        </p:spPr>
      </p:pic>
      <p:sp>
        <p:nvSpPr>
          <p:cNvPr id="4" name="TextBox 3"/>
          <p:cNvSpPr txBox="1"/>
          <p:nvPr/>
        </p:nvSpPr>
        <p:spPr>
          <a:xfrm>
            <a:off x="8786770" y="6576598"/>
            <a:ext cx="668740"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10</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656326704"/>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725" y="-65745"/>
            <a:ext cx="9454896" cy="914400"/>
          </a:xfrm>
        </p:spPr>
        <p:txBody>
          <a:bodyPr/>
          <a:lstStyle/>
          <a:p>
            <a:r>
              <a:rPr lang="en-US" sz="2800" dirty="0" smtClean="0"/>
              <a:t>Seat Belts Save Lives and Reduce Serious Injury</a:t>
            </a:r>
            <a:endParaRPr lang="en-US" sz="2800" dirty="0"/>
          </a:p>
        </p:txBody>
      </p:sp>
      <p:sp>
        <p:nvSpPr>
          <p:cNvPr id="3" name="Text Placeholder 2"/>
          <p:cNvSpPr>
            <a:spLocks noGrp="1"/>
          </p:cNvSpPr>
          <p:nvPr>
            <p:ph type="body" idx="1"/>
          </p:nvPr>
        </p:nvSpPr>
        <p:spPr>
          <a:xfrm>
            <a:off x="630936" y="2301748"/>
            <a:ext cx="7543800" cy="4000500"/>
          </a:xfrm>
        </p:spPr>
        <p:txBody>
          <a:bodyPr/>
          <a:lstStyle/>
          <a:p>
            <a:pPr marL="457200" indent="-457200">
              <a:buFont typeface="Arial" panose="020B0604020202020204" pitchFamily="34" charset="0"/>
              <a:buChar char="•"/>
            </a:pPr>
            <a:r>
              <a:rPr lang="en-US" dirty="0" smtClean="0"/>
              <a:t>Fewer head injuries </a:t>
            </a:r>
            <a:r>
              <a:rPr lang="en-US" sz="2400" dirty="0" smtClean="0"/>
              <a:t>(30% vs. 50% unbelted).</a:t>
            </a:r>
            <a:r>
              <a:rPr lang="en-US" sz="1600" baseline="100000" dirty="0" smtClean="0"/>
              <a:t>4</a:t>
            </a:r>
            <a:endParaRPr lang="en-US" sz="1800" baseline="100000" dirty="0" smtClean="0"/>
          </a:p>
          <a:p>
            <a:pPr marL="457200" indent="-457200">
              <a:buFont typeface="Arial" panose="020B0604020202020204" pitchFamily="34" charset="0"/>
              <a:buChar char="•"/>
            </a:pPr>
            <a:r>
              <a:rPr lang="en-US" dirty="0" smtClean="0"/>
              <a:t>Medical bills that were half of those who were unbelted.</a:t>
            </a:r>
            <a:r>
              <a:rPr lang="en-US" sz="1400" baseline="100000" dirty="0" smtClean="0"/>
              <a:t>4</a:t>
            </a:r>
            <a:endParaRPr lang="en-US" baseline="100000" dirty="0" smtClean="0"/>
          </a:p>
          <a:p>
            <a:pPr marL="457200" indent="-457200">
              <a:buFont typeface="Arial" panose="020B0604020202020204" pitchFamily="34" charset="0"/>
              <a:buChar char="•"/>
            </a:pPr>
            <a:r>
              <a:rPr lang="en-US" dirty="0" smtClean="0"/>
              <a:t>Fewer lost work days compared to those who were unbelted– An estimated 7.3 million additional work days were lost over a 5-year period due to lack of seat belt use.</a:t>
            </a:r>
            <a:r>
              <a:rPr lang="en-US" sz="1400" baseline="100000" dirty="0"/>
              <a:t>5</a:t>
            </a:r>
            <a:endParaRPr lang="en-US" sz="1400" baseline="100000" dirty="0" smtClean="0"/>
          </a:p>
          <a:p>
            <a:pPr marL="0" indent="0"/>
            <a:endParaRPr lang="en-US" sz="1400" baseline="100000" dirty="0" smtClean="0"/>
          </a:p>
          <a:p>
            <a:endParaRPr lang="en-US" dirty="0"/>
          </a:p>
        </p:txBody>
      </p:sp>
      <p:sp>
        <p:nvSpPr>
          <p:cNvPr id="5" name="TextBox 4"/>
          <p:cNvSpPr txBox="1"/>
          <p:nvPr/>
        </p:nvSpPr>
        <p:spPr>
          <a:xfrm>
            <a:off x="973836" y="1014984"/>
            <a:ext cx="6858000" cy="95410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lang="en-US" sz="2800" dirty="0">
                <a:solidFill>
                  <a:srgbClr val="00B050"/>
                </a:solidFill>
              </a:rPr>
              <a:t>Survivors of motor vehicle crashes who </a:t>
            </a:r>
            <a:endParaRPr lang="en-US" sz="2800" dirty="0" smtClean="0">
              <a:solidFill>
                <a:srgbClr val="00B050"/>
              </a:solidFill>
            </a:endParaRPr>
          </a:p>
          <a:p>
            <a:pPr marL="0" marR="0" indent="0" algn="ctr" defTabSz="914400" rtl="0" fontAlgn="auto" latinLnBrk="1" hangingPunct="0">
              <a:lnSpc>
                <a:spcPct val="100000"/>
              </a:lnSpc>
              <a:spcBef>
                <a:spcPts val="0"/>
              </a:spcBef>
              <a:spcAft>
                <a:spcPts val="0"/>
              </a:spcAft>
              <a:buClrTx/>
              <a:buSzTx/>
              <a:buFontTx/>
              <a:buNone/>
              <a:tabLst/>
            </a:pPr>
            <a:r>
              <a:rPr lang="en-US" sz="2800" dirty="0" smtClean="0">
                <a:solidFill>
                  <a:srgbClr val="00B050"/>
                </a:solidFill>
              </a:rPr>
              <a:t>wore </a:t>
            </a:r>
            <a:r>
              <a:rPr lang="en-US" sz="2800" dirty="0">
                <a:solidFill>
                  <a:srgbClr val="00B050"/>
                </a:solidFill>
              </a:rPr>
              <a:t>their seat belts had:</a:t>
            </a:r>
          </a:p>
        </p:txBody>
      </p:sp>
      <p:sp>
        <p:nvSpPr>
          <p:cNvPr id="4" name="TextBox 3"/>
          <p:cNvSpPr txBox="1"/>
          <p:nvPr/>
        </p:nvSpPr>
        <p:spPr>
          <a:xfrm>
            <a:off x="8783601" y="6576598"/>
            <a:ext cx="682388"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11</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3504570628"/>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40" y="-43542"/>
            <a:ext cx="7772400" cy="914400"/>
          </a:xfrm>
        </p:spPr>
        <p:txBody>
          <a:bodyPr/>
          <a:lstStyle/>
          <a:p>
            <a:r>
              <a:rPr lang="en-US" sz="3200" dirty="0" smtClean="0"/>
              <a:t>Mobile Device Use While Driving</a:t>
            </a:r>
            <a:endParaRPr lang="en-US" sz="3200" dirty="0"/>
          </a:p>
        </p:txBody>
      </p:sp>
      <p:sp>
        <p:nvSpPr>
          <p:cNvPr id="3" name="Text Placeholder 2"/>
          <p:cNvSpPr>
            <a:spLocks noGrp="1"/>
          </p:cNvSpPr>
          <p:nvPr>
            <p:ph type="body" idx="1"/>
          </p:nvPr>
        </p:nvSpPr>
        <p:spPr>
          <a:xfrm>
            <a:off x="800100" y="1332484"/>
            <a:ext cx="7543800" cy="4000500"/>
          </a:xfrm>
        </p:spPr>
        <p:txBody>
          <a:bodyPr/>
          <a:lstStyle/>
          <a:p>
            <a:pPr marL="457200" indent="-457200">
              <a:buFont typeface="Arial" panose="020B0604020202020204" pitchFamily="34" charset="0"/>
              <a:buChar char="•"/>
            </a:pPr>
            <a:r>
              <a:rPr lang="en-US" dirty="0" smtClean="0"/>
              <a:t>26</a:t>
            </a:r>
            <a:r>
              <a:rPr lang="en-US" dirty="0"/>
              <a:t>% of crashes in the U.S. (nearly 1.5 million) involve talking and texting on cell </a:t>
            </a:r>
            <a:r>
              <a:rPr lang="en-US" dirty="0" smtClean="0"/>
              <a:t>phones.</a:t>
            </a:r>
            <a:r>
              <a:rPr lang="en-US" sz="1600" baseline="100000" dirty="0" smtClean="0"/>
              <a:t>6</a:t>
            </a:r>
            <a:r>
              <a:rPr lang="en-US" dirty="0" smtClean="0"/>
              <a:t>  </a:t>
            </a:r>
            <a:endParaRPr lang="en-US" dirty="0"/>
          </a:p>
          <a:p>
            <a:pPr marL="457200" indent="-457200">
              <a:buFont typeface="Arial" panose="020B0604020202020204" pitchFamily="34" charset="0"/>
              <a:buChar char="•"/>
            </a:pPr>
            <a:r>
              <a:rPr lang="en-US" dirty="0"/>
              <a:t>21% involved talking on a handheld or hands-free cell phone, and 5% involved text </a:t>
            </a:r>
            <a:r>
              <a:rPr lang="en-US" dirty="0" smtClean="0"/>
              <a:t>messaging.</a:t>
            </a:r>
            <a:r>
              <a:rPr lang="en-US" sz="1600" baseline="100000" dirty="0" smtClean="0"/>
              <a:t>6</a:t>
            </a:r>
          </a:p>
          <a:p>
            <a:pPr marL="457200" indent="-457200">
              <a:buFont typeface="Arial" panose="020B0604020202020204" pitchFamily="34" charset="0"/>
              <a:buChar char="•"/>
            </a:pPr>
            <a:r>
              <a:rPr lang="en-US" dirty="0" smtClean="0"/>
              <a:t>More than 30 studies have shown that hand held and hands-free devices pose similar risk due to the cognitive distraction of both.</a:t>
            </a:r>
            <a:endParaRPr lang="en-US" dirty="0"/>
          </a:p>
          <a:p>
            <a:endParaRPr lang="en-US" dirty="0"/>
          </a:p>
        </p:txBody>
      </p:sp>
      <p:sp>
        <p:nvSpPr>
          <p:cNvPr id="4" name="TextBox 3"/>
          <p:cNvSpPr txBox="1"/>
          <p:nvPr/>
        </p:nvSpPr>
        <p:spPr>
          <a:xfrm>
            <a:off x="8821572" y="6573085"/>
            <a:ext cx="436728"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12</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662949595"/>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9112" y="-64008"/>
            <a:ext cx="7772400" cy="914400"/>
          </a:xfrm>
        </p:spPr>
        <p:txBody>
          <a:bodyPr/>
          <a:lstStyle/>
          <a:p>
            <a:r>
              <a:rPr lang="en-US" sz="3200" dirty="0" smtClean="0"/>
              <a:t>Concerns for Employers</a:t>
            </a:r>
            <a:endParaRPr lang="en-US" sz="3200" dirty="0"/>
          </a:p>
        </p:txBody>
      </p:sp>
      <p:sp>
        <p:nvSpPr>
          <p:cNvPr id="3" name="Text Placeholder 2"/>
          <p:cNvSpPr>
            <a:spLocks noGrp="1"/>
          </p:cNvSpPr>
          <p:nvPr>
            <p:ph type="body" idx="1"/>
          </p:nvPr>
        </p:nvSpPr>
        <p:spPr>
          <a:xfrm>
            <a:off x="663191" y="1890067"/>
            <a:ext cx="8139165" cy="4000500"/>
          </a:xfrm>
        </p:spPr>
        <p:txBody>
          <a:bodyPr/>
          <a:lstStyle/>
          <a:p>
            <a:pPr marL="457200" indent="-457200">
              <a:buFont typeface="Arial" panose="020B0604020202020204" pitchFamily="34" charset="0"/>
              <a:buChar char="•"/>
            </a:pPr>
            <a:r>
              <a:rPr lang="en-US" dirty="0" smtClean="0"/>
              <a:t>Participating in conference calls…</a:t>
            </a:r>
          </a:p>
          <a:p>
            <a:pPr marL="457200" indent="-457200">
              <a:buFont typeface="Arial" panose="020B0604020202020204" pitchFamily="34" charset="0"/>
              <a:buChar char="•"/>
            </a:pPr>
            <a:r>
              <a:rPr lang="en-US" dirty="0" smtClean="0"/>
              <a:t>Talking with managers or co-workers…</a:t>
            </a:r>
          </a:p>
          <a:p>
            <a:pPr marL="457200" indent="-457200">
              <a:buFont typeface="Arial" panose="020B0604020202020204" pitchFamily="34" charset="0"/>
              <a:buChar char="•"/>
            </a:pPr>
            <a:r>
              <a:rPr lang="en-US" dirty="0" smtClean="0"/>
              <a:t>Reading or responding to e-mail…</a:t>
            </a:r>
          </a:p>
          <a:p>
            <a:pPr marL="457200" indent="-457200">
              <a:buFont typeface="Arial" panose="020B0604020202020204" pitchFamily="34" charset="0"/>
              <a:buChar char="•"/>
            </a:pPr>
            <a:r>
              <a:rPr lang="en-US" dirty="0" smtClean="0"/>
              <a:t>Conducting any type of business while driving…</a:t>
            </a:r>
          </a:p>
          <a:p>
            <a:endParaRPr lang="en-US" dirty="0"/>
          </a:p>
        </p:txBody>
      </p:sp>
      <p:sp>
        <p:nvSpPr>
          <p:cNvPr id="4" name="TextBox 3"/>
          <p:cNvSpPr txBox="1"/>
          <p:nvPr/>
        </p:nvSpPr>
        <p:spPr>
          <a:xfrm>
            <a:off x="470916" y="977359"/>
            <a:ext cx="5440680" cy="58477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3200" b="0" i="0" u="none" strike="noStrike" cap="none" spc="0" normalizeH="0" baseline="0" dirty="0" smtClean="0">
                <a:ln>
                  <a:noFill/>
                </a:ln>
                <a:solidFill>
                  <a:srgbClr val="00B050"/>
                </a:solidFill>
                <a:effectLst/>
                <a:uFillTx/>
                <a:latin typeface="Arial"/>
                <a:ea typeface="Arial"/>
                <a:cs typeface="Arial"/>
                <a:sym typeface="Arial"/>
              </a:rPr>
              <a:t>Employees who are…</a:t>
            </a:r>
            <a:endParaRPr kumimoji="0" lang="en-US" sz="3200" b="0" i="0" u="none" strike="noStrike" cap="none" spc="0" normalizeH="0" baseline="0" dirty="0">
              <a:ln>
                <a:noFill/>
              </a:ln>
              <a:solidFill>
                <a:srgbClr val="00B050"/>
              </a:solidFill>
              <a:effectLst/>
              <a:uFillTx/>
              <a:latin typeface="Arial"/>
              <a:ea typeface="Arial"/>
              <a:cs typeface="Arial"/>
              <a:sym typeface="Arial"/>
            </a:endParaRPr>
          </a:p>
        </p:txBody>
      </p:sp>
      <p:sp>
        <p:nvSpPr>
          <p:cNvPr id="5" name="TextBox 4"/>
          <p:cNvSpPr txBox="1"/>
          <p:nvPr/>
        </p:nvSpPr>
        <p:spPr>
          <a:xfrm>
            <a:off x="562293" y="4231864"/>
            <a:ext cx="7685755" cy="181588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2800" b="0" i="0" u="none" strike="noStrike" cap="none" spc="0" normalizeH="0" baseline="0" dirty="0" smtClean="0">
                <a:ln>
                  <a:noFill/>
                </a:ln>
                <a:solidFill>
                  <a:srgbClr val="00B050"/>
                </a:solidFill>
                <a:effectLst/>
                <a:uFillTx/>
                <a:latin typeface="Arial"/>
                <a:ea typeface="Arial"/>
                <a:cs typeface="Arial"/>
                <a:sym typeface="Arial"/>
              </a:rPr>
              <a:t>…put their</a:t>
            </a:r>
            <a:r>
              <a:rPr kumimoji="0" lang="en-US" sz="2800" b="0" i="0" u="none" strike="noStrike" cap="none" spc="0" normalizeH="0" dirty="0" smtClean="0">
                <a:ln>
                  <a:noFill/>
                </a:ln>
                <a:solidFill>
                  <a:srgbClr val="00B050"/>
                </a:solidFill>
                <a:effectLst/>
                <a:uFillTx/>
                <a:latin typeface="Arial"/>
                <a:ea typeface="Arial"/>
                <a:cs typeface="Arial"/>
                <a:sym typeface="Arial"/>
              </a:rPr>
              <a:t> safety, the safety of other road users</a:t>
            </a:r>
          </a:p>
          <a:p>
            <a:pPr marL="0" marR="0" indent="0" algn="ctr" defTabSz="914400" rtl="0" fontAlgn="auto" latinLnBrk="1" hangingPunct="0">
              <a:lnSpc>
                <a:spcPct val="100000"/>
              </a:lnSpc>
              <a:spcBef>
                <a:spcPts val="0"/>
              </a:spcBef>
              <a:spcAft>
                <a:spcPts val="0"/>
              </a:spcAft>
              <a:buClrTx/>
              <a:buSzTx/>
              <a:buFontTx/>
              <a:buNone/>
              <a:tabLst/>
            </a:pPr>
            <a:r>
              <a:rPr kumimoji="0" lang="en-US" sz="2800" b="0" i="0" u="none" strike="noStrike" cap="none" spc="0" normalizeH="0" dirty="0" smtClean="0">
                <a:ln>
                  <a:noFill/>
                </a:ln>
                <a:solidFill>
                  <a:srgbClr val="00B050"/>
                </a:solidFill>
                <a:effectLst/>
                <a:uFillTx/>
                <a:latin typeface="Arial"/>
                <a:ea typeface="Arial"/>
                <a:cs typeface="Arial"/>
                <a:sym typeface="Arial"/>
              </a:rPr>
              <a:t> and the employer’s bottom line at risk– </a:t>
            </a:r>
          </a:p>
          <a:p>
            <a:pPr marL="0" marR="0" indent="0" algn="ctr" defTabSz="914400" rtl="0" fontAlgn="auto" latinLnBrk="1" hangingPunct="0">
              <a:lnSpc>
                <a:spcPct val="100000"/>
              </a:lnSpc>
              <a:spcBef>
                <a:spcPts val="0"/>
              </a:spcBef>
              <a:spcAft>
                <a:spcPts val="0"/>
              </a:spcAft>
              <a:buClrTx/>
              <a:buSzTx/>
              <a:buFontTx/>
              <a:buNone/>
              <a:tabLst/>
            </a:pPr>
            <a:r>
              <a:rPr kumimoji="0" lang="en-US" sz="2800" b="0" i="0" u="none" strike="noStrike" cap="none" spc="0" normalizeH="0" dirty="0" smtClean="0">
                <a:ln>
                  <a:noFill/>
                </a:ln>
                <a:solidFill>
                  <a:srgbClr val="00B050"/>
                </a:solidFill>
                <a:effectLst/>
                <a:uFillTx/>
                <a:latin typeface="Arial"/>
                <a:ea typeface="Arial"/>
                <a:cs typeface="Arial"/>
                <a:sym typeface="Arial"/>
              </a:rPr>
              <a:t>e</a:t>
            </a:r>
            <a:r>
              <a:rPr lang="en-US" sz="2800" dirty="0" smtClean="0">
                <a:solidFill>
                  <a:srgbClr val="00B050"/>
                </a:solidFill>
              </a:rPr>
              <a:t>ven if on a personal device</a:t>
            </a:r>
          </a:p>
          <a:p>
            <a:pPr marL="0" marR="0" indent="0" algn="ctr" defTabSz="914400" rtl="0" fontAlgn="auto" latinLnBrk="1" hangingPunct="0">
              <a:lnSpc>
                <a:spcPct val="100000"/>
              </a:lnSpc>
              <a:spcBef>
                <a:spcPts val="0"/>
              </a:spcBef>
              <a:spcAft>
                <a:spcPts val="0"/>
              </a:spcAft>
              <a:buClrTx/>
              <a:buSzTx/>
              <a:buFontTx/>
              <a:buNone/>
              <a:tabLst/>
            </a:pPr>
            <a:r>
              <a:rPr lang="en-US" sz="2800" dirty="0" smtClean="0">
                <a:solidFill>
                  <a:srgbClr val="00B050"/>
                </a:solidFill>
              </a:rPr>
              <a:t>and driving a personal vehicle.</a:t>
            </a:r>
            <a:endParaRPr kumimoji="0" lang="en-US" sz="2800" b="0" i="0" u="none" strike="noStrike" cap="none" spc="0" normalizeH="0" baseline="0" dirty="0">
              <a:ln>
                <a:noFill/>
              </a:ln>
              <a:solidFill>
                <a:srgbClr val="00B050"/>
              </a:solidFill>
              <a:effectLst/>
              <a:uFillTx/>
              <a:latin typeface="Arial"/>
              <a:ea typeface="Arial"/>
              <a:cs typeface="Arial"/>
              <a:sym typeface="Arial"/>
            </a:endParaRPr>
          </a:p>
        </p:txBody>
      </p:sp>
      <p:sp>
        <p:nvSpPr>
          <p:cNvPr id="6" name="TextBox 5"/>
          <p:cNvSpPr txBox="1"/>
          <p:nvPr/>
        </p:nvSpPr>
        <p:spPr>
          <a:xfrm>
            <a:off x="8817136" y="6561655"/>
            <a:ext cx="464024"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13</a:t>
            </a:r>
            <a:endParaRPr kumimoji="0" lang="en-US" sz="16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3200120402"/>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589" y="-74442"/>
            <a:ext cx="9097349" cy="914400"/>
          </a:xfrm>
        </p:spPr>
        <p:txBody>
          <a:bodyPr/>
          <a:lstStyle/>
          <a:p>
            <a:r>
              <a:rPr lang="en-US" dirty="0" smtClean="0"/>
              <a:t>Mobile Device </a:t>
            </a:r>
            <a:r>
              <a:rPr lang="en-US" dirty="0"/>
              <a:t>U</a:t>
            </a:r>
            <a:r>
              <a:rPr lang="en-US" dirty="0" smtClean="0"/>
              <a:t>se Behind the Wheel: Issue of </a:t>
            </a:r>
            <a:r>
              <a:rPr lang="en-US" dirty="0"/>
              <a:t>S</a:t>
            </a:r>
            <a:r>
              <a:rPr lang="en-US" dirty="0" smtClean="0"/>
              <a:t>afety &amp; Liability</a:t>
            </a:r>
            <a:endParaRPr lang="en-US" dirty="0"/>
          </a:p>
        </p:txBody>
      </p:sp>
      <p:sp>
        <p:nvSpPr>
          <p:cNvPr id="3" name="Text Placeholder 2"/>
          <p:cNvSpPr>
            <a:spLocks noGrp="1"/>
          </p:cNvSpPr>
          <p:nvPr>
            <p:ph type="body" idx="1"/>
          </p:nvPr>
        </p:nvSpPr>
        <p:spPr>
          <a:xfrm>
            <a:off x="425890" y="934044"/>
            <a:ext cx="8155419" cy="4000500"/>
          </a:xfrm>
        </p:spPr>
        <p:txBody>
          <a:bodyPr/>
          <a:lstStyle/>
          <a:p>
            <a:pPr marL="0" indent="0" algn="ctr"/>
            <a:r>
              <a:rPr lang="en-US" sz="1600" dirty="0"/>
              <a:t>“With more and more employees </a:t>
            </a:r>
            <a:r>
              <a:rPr lang="en-US" sz="1600" dirty="0" smtClean="0"/>
              <a:t>using their </a:t>
            </a:r>
            <a:r>
              <a:rPr lang="en-US" sz="1600" dirty="0"/>
              <a:t>personal devices for work-related issues, employers must be cognizant that such use </a:t>
            </a:r>
            <a:r>
              <a:rPr lang="en-US" sz="1600" dirty="0" smtClean="0"/>
              <a:t>inextricably </a:t>
            </a:r>
            <a:r>
              <a:rPr lang="en-US" sz="1600" dirty="0"/>
              <a:t>tethers the employee’s device to an employer’s liability.” </a:t>
            </a:r>
            <a:endParaRPr lang="en-US" sz="1600" dirty="0" smtClean="0"/>
          </a:p>
          <a:p>
            <a:pPr marL="0" indent="0" algn="ctr"/>
            <a:r>
              <a:rPr lang="en-US" sz="1000" dirty="0" smtClean="0"/>
              <a:t>Brian </a:t>
            </a:r>
            <a:r>
              <a:rPr lang="en-US" sz="1000" dirty="0"/>
              <a:t>L. Champion, partner at Libby O’Brien Kingsley &amp; Champion, LLC </a:t>
            </a:r>
          </a:p>
          <a:p>
            <a:pPr marL="0" indent="0" algn="l"/>
            <a:endParaRPr lang="en-US" sz="1600" dirty="0"/>
          </a:p>
        </p:txBody>
      </p:sp>
      <p:pic>
        <p:nvPicPr>
          <p:cNvPr id="4" name="Picture 3"/>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4649" y="2034865"/>
            <a:ext cx="7388107" cy="3946577"/>
          </a:xfrm>
          <a:prstGeom prst="rect">
            <a:avLst/>
          </a:prstGeom>
        </p:spPr>
      </p:pic>
      <p:sp>
        <p:nvSpPr>
          <p:cNvPr id="5" name="TextBox 4"/>
          <p:cNvSpPr txBox="1"/>
          <p:nvPr/>
        </p:nvSpPr>
        <p:spPr>
          <a:xfrm>
            <a:off x="5878285" y="5946759"/>
            <a:ext cx="6755363" cy="24621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000" b="0" i="0" u="none" strike="noStrike" cap="none" spc="0" normalizeH="0" baseline="0" dirty="0" smtClean="0">
                <a:ln>
                  <a:noFill/>
                </a:ln>
                <a:solidFill>
                  <a:schemeClr val="accent5">
                    <a:lumMod val="50000"/>
                  </a:schemeClr>
                </a:solidFill>
                <a:effectLst/>
                <a:uFillTx/>
                <a:latin typeface="Arial"/>
                <a:ea typeface="Arial"/>
                <a:cs typeface="Arial"/>
                <a:sym typeface="Arial"/>
              </a:rPr>
              <a:t>Graphic used</a:t>
            </a:r>
            <a:r>
              <a:rPr kumimoji="0" lang="en-US" sz="1000" b="0" i="0" u="none" strike="noStrike" cap="none" spc="0" normalizeH="0" dirty="0" smtClean="0">
                <a:ln>
                  <a:noFill/>
                </a:ln>
                <a:solidFill>
                  <a:schemeClr val="accent5">
                    <a:lumMod val="50000"/>
                  </a:schemeClr>
                </a:solidFill>
                <a:effectLst/>
                <a:uFillTx/>
                <a:latin typeface="Arial"/>
                <a:ea typeface="Arial"/>
                <a:cs typeface="Arial"/>
                <a:sym typeface="Arial"/>
              </a:rPr>
              <a:t> with permission from Aegis Mobility, Inc.</a:t>
            </a:r>
            <a:endParaRPr kumimoji="0" lang="en-US" sz="1000" b="0" i="0" u="none" strike="noStrike" cap="none" spc="0" normalizeH="0" baseline="0" dirty="0">
              <a:ln>
                <a:noFill/>
              </a:ln>
              <a:solidFill>
                <a:schemeClr val="accent5">
                  <a:lumMod val="50000"/>
                </a:schemeClr>
              </a:solidFill>
              <a:effectLst/>
              <a:uFillTx/>
              <a:latin typeface="Arial"/>
              <a:ea typeface="Arial"/>
              <a:cs typeface="Arial"/>
              <a:sym typeface="Arial"/>
            </a:endParaRPr>
          </a:p>
        </p:txBody>
      </p:sp>
      <p:sp>
        <p:nvSpPr>
          <p:cNvPr id="6" name="TextBox 5"/>
          <p:cNvSpPr txBox="1"/>
          <p:nvPr/>
        </p:nvSpPr>
        <p:spPr>
          <a:xfrm>
            <a:off x="8819005" y="6588067"/>
            <a:ext cx="562691"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14</a:t>
            </a:r>
            <a:endParaRPr kumimoji="0" lang="en-US" sz="16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3649993562"/>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6" y="-68240"/>
            <a:ext cx="8924544" cy="914400"/>
          </a:xfrm>
        </p:spPr>
        <p:txBody>
          <a:bodyPr/>
          <a:lstStyle/>
          <a:p>
            <a:r>
              <a:rPr lang="en-US" dirty="0" smtClean="0"/>
              <a:t>Why all Employees Should be Included in a </a:t>
            </a:r>
            <a:r>
              <a:rPr lang="en-US" dirty="0"/>
              <a:t>M</a:t>
            </a:r>
            <a:r>
              <a:rPr lang="en-US" dirty="0" smtClean="0"/>
              <a:t>obile Device Policy</a:t>
            </a:r>
            <a:endParaRPr lang="en-US" dirty="0"/>
          </a:p>
        </p:txBody>
      </p:sp>
      <p:sp>
        <p:nvSpPr>
          <p:cNvPr id="3" name="Text Placeholder 2"/>
          <p:cNvSpPr>
            <a:spLocks noGrp="1"/>
          </p:cNvSpPr>
          <p:nvPr>
            <p:ph type="body" idx="1"/>
          </p:nvPr>
        </p:nvSpPr>
        <p:spPr>
          <a:xfrm>
            <a:off x="1362456" y="1908556"/>
            <a:ext cx="8129016" cy="4000500"/>
          </a:xfrm>
        </p:spPr>
        <p:txBody>
          <a:bodyPr/>
          <a:lstStyle/>
          <a:p>
            <a:pPr algn="l"/>
            <a:r>
              <a:rPr lang="en-US" dirty="0" smtClean="0"/>
              <a:t>	</a:t>
            </a:r>
            <a:endParaRPr lang="en-US" dirty="0" smtClean="0">
              <a:solidFill>
                <a:srgbClr val="00B050"/>
              </a:solidFill>
            </a:endParaRPr>
          </a:p>
          <a:p>
            <a:pPr marL="457200" lvl="3" indent="-457200" algn="l">
              <a:buFont typeface="Arial" panose="020B0604020202020204" pitchFamily="34" charset="0"/>
              <a:buChar char="•"/>
            </a:pPr>
            <a:r>
              <a:rPr lang="en-US" dirty="0" smtClean="0"/>
              <a:t>Driving </a:t>
            </a:r>
            <a:r>
              <a:rPr lang="en-US" dirty="0"/>
              <a:t>after normal business hours; </a:t>
            </a:r>
          </a:p>
          <a:p>
            <a:pPr marL="457200" indent="-457200" algn="l">
              <a:buFont typeface="Arial" panose="020B0604020202020204" pitchFamily="34" charset="0"/>
              <a:buChar char="•"/>
            </a:pPr>
            <a:r>
              <a:rPr lang="en-US" dirty="0" smtClean="0"/>
              <a:t>En </a:t>
            </a:r>
            <a:r>
              <a:rPr lang="en-US" dirty="0"/>
              <a:t>route to a personal event; </a:t>
            </a:r>
          </a:p>
          <a:p>
            <a:pPr marL="457200" indent="-457200" algn="l">
              <a:buFont typeface="Arial" panose="020B0604020202020204" pitchFamily="34" charset="0"/>
              <a:buChar char="•"/>
            </a:pPr>
            <a:r>
              <a:rPr lang="en-US" dirty="0" smtClean="0"/>
              <a:t>Sightseeing </a:t>
            </a:r>
            <a:r>
              <a:rPr lang="en-US" dirty="0"/>
              <a:t>on a business trip; </a:t>
            </a:r>
          </a:p>
          <a:p>
            <a:pPr marL="457200" indent="-457200" algn="l">
              <a:buFont typeface="Arial" panose="020B0604020202020204" pitchFamily="34" charset="0"/>
              <a:buChar char="•"/>
            </a:pPr>
            <a:r>
              <a:rPr lang="en-US" dirty="0" smtClean="0"/>
              <a:t>Operating </a:t>
            </a:r>
            <a:r>
              <a:rPr lang="en-US" dirty="0"/>
              <a:t>a personal vehicle; and/or </a:t>
            </a:r>
          </a:p>
          <a:p>
            <a:pPr marL="457200" indent="-457200" algn="l">
              <a:buFont typeface="Arial" panose="020B0604020202020204" pitchFamily="34" charset="0"/>
              <a:buChar char="•"/>
            </a:pPr>
            <a:r>
              <a:rPr lang="en-US" dirty="0" smtClean="0"/>
              <a:t>Utilizing </a:t>
            </a:r>
            <a:r>
              <a:rPr lang="en-US" dirty="0"/>
              <a:t>a personal mobile </a:t>
            </a:r>
            <a:r>
              <a:rPr lang="en-US" dirty="0" smtClean="0"/>
              <a:t>device.</a:t>
            </a:r>
            <a:r>
              <a:rPr lang="en-US" sz="1600" baseline="100000" dirty="0"/>
              <a:t>8</a:t>
            </a:r>
            <a:endParaRPr lang="en-US" sz="1050" baseline="100000" dirty="0"/>
          </a:p>
        </p:txBody>
      </p:sp>
      <p:sp>
        <p:nvSpPr>
          <p:cNvPr id="4" name="TextBox 3"/>
          <p:cNvSpPr txBox="1"/>
          <p:nvPr/>
        </p:nvSpPr>
        <p:spPr>
          <a:xfrm>
            <a:off x="402336" y="1115568"/>
            <a:ext cx="8522208" cy="95410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lang="en-US" sz="2800" dirty="0">
                <a:solidFill>
                  <a:srgbClr val="00B050"/>
                </a:solidFill>
              </a:rPr>
              <a:t>Scenarios of distracted driving verdicts against </a:t>
            </a:r>
            <a:endParaRPr lang="en-US" sz="2800" dirty="0" smtClean="0">
              <a:solidFill>
                <a:srgbClr val="00B050"/>
              </a:solidFill>
            </a:endParaRPr>
          </a:p>
          <a:p>
            <a:pPr marL="0" marR="0" indent="0" algn="ctr" defTabSz="914400" rtl="0" fontAlgn="auto" latinLnBrk="1" hangingPunct="0">
              <a:lnSpc>
                <a:spcPct val="100000"/>
              </a:lnSpc>
              <a:spcBef>
                <a:spcPts val="0"/>
              </a:spcBef>
              <a:spcAft>
                <a:spcPts val="0"/>
              </a:spcAft>
              <a:buClrTx/>
              <a:buSzTx/>
              <a:buFontTx/>
              <a:buNone/>
              <a:tabLst/>
            </a:pPr>
            <a:r>
              <a:rPr lang="en-US" sz="2800" dirty="0" smtClean="0">
                <a:solidFill>
                  <a:srgbClr val="00B050"/>
                </a:solidFill>
              </a:rPr>
              <a:t>employers </a:t>
            </a:r>
            <a:r>
              <a:rPr lang="en-US" sz="2800" dirty="0">
                <a:solidFill>
                  <a:srgbClr val="00B050"/>
                </a:solidFill>
              </a:rPr>
              <a:t>have involved employees who were:</a:t>
            </a:r>
            <a:endParaRPr lang="en-US" dirty="0">
              <a:solidFill>
                <a:srgbClr val="00B050"/>
              </a:solidFill>
            </a:endParaRPr>
          </a:p>
        </p:txBody>
      </p:sp>
      <p:sp>
        <p:nvSpPr>
          <p:cNvPr id="5" name="TextBox 4"/>
          <p:cNvSpPr txBox="1"/>
          <p:nvPr/>
        </p:nvSpPr>
        <p:spPr>
          <a:xfrm>
            <a:off x="8818501" y="6593876"/>
            <a:ext cx="559558"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15</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2695627788"/>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30772"/>
            <a:ext cx="9692640" cy="914400"/>
          </a:xfrm>
        </p:spPr>
        <p:txBody>
          <a:bodyPr/>
          <a:lstStyle/>
          <a:p>
            <a:r>
              <a:rPr lang="en-US" dirty="0" smtClean="0"/>
              <a:t>Mobile Device Responsibility as Part of Corporate Safety Culture</a:t>
            </a:r>
            <a:endParaRPr lang="en-US" dirty="0"/>
          </a:p>
        </p:txBody>
      </p:sp>
      <p:sp>
        <p:nvSpPr>
          <p:cNvPr id="3" name="Text Placeholder 2"/>
          <p:cNvSpPr>
            <a:spLocks noGrp="1"/>
          </p:cNvSpPr>
          <p:nvPr>
            <p:ph type="body" idx="1"/>
          </p:nvPr>
        </p:nvSpPr>
        <p:spPr>
          <a:xfrm>
            <a:off x="796331" y="1806436"/>
            <a:ext cx="7543800" cy="4000500"/>
          </a:xfrm>
        </p:spPr>
        <p:txBody>
          <a:bodyPr/>
          <a:lstStyle/>
          <a:p>
            <a:pPr>
              <a:buFont typeface="Wingdings" panose="05000000000000000000" pitchFamily="2" charset="2"/>
              <a:buChar char="ü"/>
            </a:pPr>
            <a:r>
              <a:rPr lang="en-US" sz="2200" dirty="0" smtClean="0"/>
              <a:t>Not </a:t>
            </a:r>
            <a:r>
              <a:rPr lang="en-US" sz="2200" dirty="0"/>
              <a:t>create or imply a culture where employees feel that they need to make or take calls or read or reply to emails while driving.</a:t>
            </a:r>
          </a:p>
          <a:p>
            <a:pPr>
              <a:buFont typeface="Wingdings" panose="05000000000000000000" pitchFamily="2" charset="2"/>
              <a:buChar char="ü"/>
            </a:pPr>
            <a:r>
              <a:rPr lang="en-US" sz="2200" dirty="0"/>
              <a:t>Get </a:t>
            </a:r>
            <a:r>
              <a:rPr lang="en-US" sz="2200" dirty="0" smtClean="0"/>
              <a:t>buy-in and </a:t>
            </a:r>
            <a:r>
              <a:rPr lang="en-US" sz="2200" dirty="0"/>
              <a:t>commitment from management at all levels that they will not contact employees’ cell phones during times they know to be their drive times.</a:t>
            </a:r>
          </a:p>
          <a:p>
            <a:pPr>
              <a:buFont typeface="Wingdings" panose="05000000000000000000" pitchFamily="2" charset="2"/>
              <a:buChar char="ü"/>
            </a:pPr>
            <a:r>
              <a:rPr lang="en-US" sz="2200" dirty="0"/>
              <a:t>Prohibit by policy any employees from participating on conference calls while driving.</a:t>
            </a:r>
          </a:p>
          <a:p>
            <a:pPr>
              <a:buFont typeface="Wingdings" panose="05000000000000000000" pitchFamily="2" charset="2"/>
              <a:buChar char="ü"/>
            </a:pPr>
            <a:r>
              <a:rPr lang="en-US" sz="2200" dirty="0"/>
              <a:t>Provide on-going education and awareness messaging about the dangers of using a mobile device while driving.</a:t>
            </a:r>
          </a:p>
          <a:p>
            <a:pPr>
              <a:buFont typeface="Arial" panose="020B0604020202020204" pitchFamily="34" charset="0"/>
              <a:buChar char="•"/>
            </a:pPr>
            <a:endParaRPr lang="en-US" sz="2000" dirty="0"/>
          </a:p>
        </p:txBody>
      </p:sp>
      <p:sp>
        <p:nvSpPr>
          <p:cNvPr id="4" name="TextBox 3"/>
          <p:cNvSpPr txBox="1"/>
          <p:nvPr/>
        </p:nvSpPr>
        <p:spPr>
          <a:xfrm>
            <a:off x="192526" y="1216559"/>
            <a:ext cx="8147605" cy="46166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lang="en-US" dirty="0" smtClean="0">
                <a:solidFill>
                  <a:srgbClr val="00B050"/>
                </a:solidFill>
              </a:rPr>
              <a:t>Employers should:</a:t>
            </a:r>
            <a:endParaRPr lang="en-US" dirty="0">
              <a:solidFill>
                <a:srgbClr val="00B050"/>
              </a:solidFill>
            </a:endParaRPr>
          </a:p>
        </p:txBody>
      </p:sp>
      <p:sp>
        <p:nvSpPr>
          <p:cNvPr id="5" name="TextBox 4"/>
          <p:cNvSpPr txBox="1"/>
          <p:nvPr/>
        </p:nvSpPr>
        <p:spPr>
          <a:xfrm>
            <a:off x="8836584" y="6584515"/>
            <a:ext cx="477672"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16</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802631796"/>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42" y="-65313"/>
            <a:ext cx="7772400" cy="914400"/>
          </a:xfrm>
        </p:spPr>
        <p:txBody>
          <a:bodyPr/>
          <a:lstStyle/>
          <a:p>
            <a:r>
              <a:rPr lang="en-US" sz="3200" dirty="0" smtClean="0"/>
              <a:t>Driving Your Safety Culture Home</a:t>
            </a:r>
            <a:endParaRPr lang="en-US" sz="3200" dirty="0"/>
          </a:p>
        </p:txBody>
      </p:sp>
      <p:sp>
        <p:nvSpPr>
          <p:cNvPr id="3" name="Text Placeholder 2"/>
          <p:cNvSpPr>
            <a:spLocks noGrp="1"/>
          </p:cNvSpPr>
          <p:nvPr>
            <p:ph type="body" idx="1"/>
          </p:nvPr>
        </p:nvSpPr>
        <p:spPr>
          <a:xfrm>
            <a:off x="324191" y="1418701"/>
            <a:ext cx="8652681" cy="4000500"/>
          </a:xfrm>
        </p:spPr>
        <p:txBody>
          <a:bodyPr/>
          <a:lstStyle/>
          <a:p>
            <a:pPr marL="457200" indent="-457200">
              <a:buFont typeface="Wingdings" panose="05000000000000000000" pitchFamily="2" charset="2"/>
              <a:buChar char="ü"/>
            </a:pPr>
            <a:r>
              <a:rPr lang="en-US" dirty="0" smtClean="0"/>
              <a:t>It takes courage to adopt a safe-driving culture.</a:t>
            </a:r>
          </a:p>
          <a:p>
            <a:pPr marL="457200" indent="-457200">
              <a:buFont typeface="Wingdings" panose="05000000000000000000" pitchFamily="2" charset="2"/>
              <a:buChar char="ü"/>
            </a:pPr>
            <a:r>
              <a:rPr lang="en-US" dirty="0" smtClean="0"/>
              <a:t>The effort must be championed by leadership.</a:t>
            </a:r>
          </a:p>
          <a:p>
            <a:pPr marL="457200" indent="-457200">
              <a:buFont typeface="Wingdings" panose="05000000000000000000" pitchFamily="2" charset="2"/>
              <a:buChar char="ü"/>
            </a:pPr>
            <a:r>
              <a:rPr lang="en-US" dirty="0" smtClean="0"/>
              <a:t>Keep in mind first-line supervisors are leaders, too.</a:t>
            </a:r>
            <a:r>
              <a:rPr lang="en-US" dirty="0"/>
              <a:t> </a:t>
            </a:r>
            <a:endParaRPr lang="en-US" dirty="0" smtClean="0"/>
          </a:p>
          <a:p>
            <a:pPr marL="457200" indent="-457200">
              <a:buFont typeface="Wingdings" panose="05000000000000000000" pitchFamily="2" charset="2"/>
              <a:buChar char="ü"/>
            </a:pPr>
            <a:r>
              <a:rPr lang="en-US" dirty="0" smtClean="0"/>
              <a:t>This </a:t>
            </a:r>
            <a:r>
              <a:rPr lang="en-US" dirty="0"/>
              <a:t>year’s Drive Safely Work Week tool kit has </a:t>
            </a:r>
            <a:r>
              <a:rPr lang="en-US" dirty="0" smtClean="0"/>
              <a:t>materials and ideas to assist your efforts.</a:t>
            </a:r>
            <a:endParaRPr lang="en-US" dirty="0"/>
          </a:p>
          <a:p>
            <a:pPr marL="0" indent="0"/>
            <a:endParaRPr lang="en-US" dirty="0"/>
          </a:p>
        </p:txBody>
      </p:sp>
      <p:sp>
        <p:nvSpPr>
          <p:cNvPr id="4" name="TextBox 3"/>
          <p:cNvSpPr txBox="1"/>
          <p:nvPr/>
        </p:nvSpPr>
        <p:spPr>
          <a:xfrm>
            <a:off x="685800" y="3418951"/>
            <a:ext cx="92396" cy="83099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2400" b="0" i="0" u="none" strike="noStrike" cap="none" spc="0" normalizeH="0" dirty="0" smtClean="0">
              <a:ln>
                <a:noFill/>
              </a:ln>
              <a:solidFill>
                <a:srgbClr val="FF0000"/>
              </a:solidFill>
              <a:effectLst/>
              <a:uFillTx/>
              <a:latin typeface="Arial"/>
              <a:ea typeface="Arial"/>
              <a:cs typeface="Arial"/>
              <a:sym typeface="Arial"/>
            </a:endParaRPr>
          </a:p>
          <a:p>
            <a:pPr marL="0" marR="0" indent="0" algn="l" defTabSz="914400" rtl="0" fontAlgn="auto" latinLnBrk="1" hangingPunct="0">
              <a:lnSpc>
                <a:spcPct val="100000"/>
              </a:lnSpc>
              <a:spcBef>
                <a:spcPts val="0"/>
              </a:spcBef>
              <a:spcAft>
                <a:spcPts val="0"/>
              </a:spcAft>
              <a:buClrTx/>
              <a:buSzTx/>
              <a:buFontTx/>
              <a:buNone/>
              <a:tabLst/>
            </a:pPr>
            <a:endParaRPr lang="en-US" baseline="0" dirty="0">
              <a:solidFill>
                <a:srgbClr val="FF0000"/>
              </a:solidFill>
            </a:endParaRPr>
          </a:p>
        </p:txBody>
      </p:sp>
      <p:pic>
        <p:nvPicPr>
          <p:cNvPr id="5" name="Picture 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801697" y="4526456"/>
            <a:ext cx="3397417" cy="1776315"/>
          </a:xfrm>
          <a:prstGeom prst="rect">
            <a:avLst/>
          </a:prstGeom>
        </p:spPr>
      </p:pic>
      <p:sp>
        <p:nvSpPr>
          <p:cNvPr id="6" name="TextBox 5"/>
          <p:cNvSpPr txBox="1"/>
          <p:nvPr/>
        </p:nvSpPr>
        <p:spPr>
          <a:xfrm>
            <a:off x="8825040" y="6595945"/>
            <a:ext cx="532263"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17</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2685573824"/>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753" y="-43542"/>
            <a:ext cx="8302752" cy="914400"/>
          </a:xfrm>
        </p:spPr>
        <p:txBody>
          <a:bodyPr/>
          <a:lstStyle/>
          <a:p>
            <a:r>
              <a:rPr lang="en-US" sz="3200" dirty="0" smtClean="0"/>
              <a:t>Nearly All Employees Drive Daily</a:t>
            </a:r>
            <a:endParaRPr lang="en-US" sz="3200" dirty="0"/>
          </a:p>
        </p:txBody>
      </p:sp>
      <p:sp>
        <p:nvSpPr>
          <p:cNvPr id="3" name="Text Placeholder 2"/>
          <p:cNvSpPr>
            <a:spLocks noGrp="1"/>
          </p:cNvSpPr>
          <p:nvPr>
            <p:ph type="body" idx="1"/>
          </p:nvPr>
        </p:nvSpPr>
        <p:spPr>
          <a:xfrm>
            <a:off x="602160" y="1600887"/>
            <a:ext cx="7543800" cy="4000500"/>
          </a:xfrm>
        </p:spPr>
        <p:txBody>
          <a:bodyPr/>
          <a:lstStyle/>
          <a:p>
            <a:pPr algn="ctr"/>
            <a:r>
              <a:rPr lang="en-US" sz="3200" i="1" dirty="0"/>
              <a:t>Whether employees drive as a part of their work, </a:t>
            </a:r>
            <a:r>
              <a:rPr lang="en-US" sz="3200" i="1" dirty="0" smtClean="0"/>
              <a:t>commuting to </a:t>
            </a:r>
            <a:r>
              <a:rPr lang="en-US" sz="3200" i="1" dirty="0"/>
              <a:t>and from work, or </a:t>
            </a:r>
            <a:r>
              <a:rPr lang="en-US" sz="3200" i="1" dirty="0" smtClean="0"/>
              <a:t>around </a:t>
            </a:r>
            <a:r>
              <a:rPr lang="en-US" sz="3200" i="1" dirty="0"/>
              <a:t>town after they've left work, </a:t>
            </a:r>
            <a:r>
              <a:rPr lang="en-US" sz="3200" b="1" i="1" dirty="0">
                <a:solidFill>
                  <a:srgbClr val="00A44A"/>
                </a:solidFill>
              </a:rPr>
              <a:t>DRIVING</a:t>
            </a:r>
            <a:r>
              <a:rPr lang="en-US" sz="3200" b="1" i="1" dirty="0"/>
              <a:t> is </a:t>
            </a:r>
            <a:r>
              <a:rPr lang="en-US" sz="3200" b="1" i="1" dirty="0" smtClean="0"/>
              <a:t>likely </a:t>
            </a:r>
            <a:r>
              <a:rPr lang="en-US" sz="3200" b="1" i="1" dirty="0"/>
              <a:t>the riskiest thing they do on a daily basis.</a:t>
            </a:r>
          </a:p>
        </p:txBody>
      </p:sp>
      <p:sp>
        <p:nvSpPr>
          <p:cNvPr id="4" name="TextBox 3"/>
          <p:cNvSpPr txBox="1"/>
          <p:nvPr/>
        </p:nvSpPr>
        <p:spPr>
          <a:xfrm>
            <a:off x="8859956" y="6576598"/>
            <a:ext cx="341194"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2</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3005115722"/>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hape 16"/>
          <p:cNvSpPr>
            <a:spLocks noGrp="1"/>
          </p:cNvSpPr>
          <p:nvPr>
            <p:ph type="title"/>
          </p:nvPr>
        </p:nvSpPr>
        <p:spPr>
          <a:xfrm>
            <a:off x="-274320" y="0"/>
            <a:ext cx="8732520" cy="914400"/>
          </a:xfrm>
          <a:prstGeom prst="rect">
            <a:avLst/>
          </a:prstGeom>
        </p:spPr>
        <p:txBody>
          <a:bodyPr/>
          <a:lstStyle/>
          <a:p>
            <a:pPr lvl="0"/>
            <a:r>
              <a:rPr lang="en-US" sz="3200" dirty="0" smtClean="0"/>
              <a:t>Characteristics of a Serious </a:t>
            </a:r>
            <a:r>
              <a:rPr lang="en-US" sz="2800" dirty="0" smtClean="0"/>
              <a:t>SAFETY CULTURE</a:t>
            </a:r>
            <a:endParaRPr dirty="0"/>
          </a:p>
        </p:txBody>
      </p:sp>
      <p:sp>
        <p:nvSpPr>
          <p:cNvPr id="17" name="Shape 17"/>
          <p:cNvSpPr>
            <a:spLocks noGrp="1"/>
          </p:cNvSpPr>
          <p:nvPr>
            <p:ph type="body" idx="1"/>
          </p:nvPr>
        </p:nvSpPr>
        <p:spPr>
          <a:xfrm>
            <a:off x="171927" y="914400"/>
            <a:ext cx="8951976" cy="4000500"/>
          </a:xfrm>
          <a:prstGeom prst="rect">
            <a:avLst/>
          </a:prstGeom>
        </p:spPr>
        <p:txBody>
          <a:bodyPr/>
          <a:lstStyle/>
          <a:p>
            <a:pPr marL="0" lvl="0" indent="0"/>
            <a:r>
              <a:rPr lang="en-US" dirty="0" smtClean="0">
                <a:solidFill>
                  <a:srgbClr val="00A44A"/>
                </a:solidFill>
              </a:rPr>
              <a:t>Safety initiatives:</a:t>
            </a:r>
          </a:p>
          <a:p>
            <a:pPr marL="457200" lvl="0" indent="-457200">
              <a:buFont typeface="Wingdings" panose="05000000000000000000" pitchFamily="2" charset="2"/>
              <a:buChar char="ü"/>
            </a:pPr>
            <a:r>
              <a:rPr lang="en-US" sz="2200" dirty="0"/>
              <a:t>A</a:t>
            </a:r>
            <a:r>
              <a:rPr lang="en-US" sz="2200" dirty="0" smtClean="0"/>
              <a:t>re proactive not reactive;</a:t>
            </a:r>
          </a:p>
          <a:p>
            <a:pPr marL="457200" lvl="0" indent="-457200">
              <a:buFont typeface="Wingdings" panose="05000000000000000000" pitchFamily="2" charset="2"/>
              <a:buChar char="ü"/>
            </a:pPr>
            <a:r>
              <a:rPr lang="en-US" sz="2200" dirty="0"/>
              <a:t>E</a:t>
            </a:r>
            <a:r>
              <a:rPr lang="en-US" sz="2200" dirty="0" smtClean="0"/>
              <a:t>xtend beyond the manufacturing sites and labs;</a:t>
            </a:r>
          </a:p>
          <a:p>
            <a:pPr marL="457200" lvl="0" indent="-457200">
              <a:buFont typeface="Wingdings" panose="05000000000000000000" pitchFamily="2" charset="2"/>
              <a:buChar char="ü"/>
            </a:pPr>
            <a:r>
              <a:rPr lang="en-US" sz="2200" dirty="0" smtClean="0"/>
              <a:t>Are viewed as an investment, not a cost;</a:t>
            </a:r>
          </a:p>
          <a:p>
            <a:pPr marL="457200" lvl="0" indent="-457200">
              <a:buFont typeface="Wingdings" panose="05000000000000000000" pitchFamily="2" charset="2"/>
              <a:buChar char="ü"/>
            </a:pPr>
            <a:r>
              <a:rPr lang="en-US" sz="2200" dirty="0" smtClean="0"/>
              <a:t>Are resourced with safety professionals;</a:t>
            </a:r>
          </a:p>
          <a:p>
            <a:pPr marL="457200" lvl="0" indent="-457200">
              <a:buFont typeface="Wingdings" panose="05000000000000000000" pitchFamily="2" charset="2"/>
              <a:buChar char="ü"/>
            </a:pPr>
            <a:r>
              <a:rPr lang="en-US" sz="2200" dirty="0" smtClean="0"/>
              <a:t>Reflect values vs. priorities (values don’t change– priorities can);</a:t>
            </a:r>
          </a:p>
          <a:p>
            <a:pPr marL="457200" lvl="0" indent="-457200">
              <a:buFont typeface="Wingdings" panose="05000000000000000000" pitchFamily="2" charset="2"/>
              <a:buChar char="ü"/>
            </a:pPr>
            <a:r>
              <a:rPr lang="en-US" sz="2200" dirty="0" smtClean="0"/>
              <a:t>Don’t exist in “silos” (each dept. only concerned with its own </a:t>
            </a:r>
            <a:r>
              <a:rPr lang="en-US" sz="2200" dirty="0"/>
              <a:t>team) </a:t>
            </a:r>
            <a:endParaRPr lang="en-US" sz="2200" dirty="0" smtClean="0"/>
          </a:p>
          <a:p>
            <a:pPr marL="0" lvl="0" indent="0"/>
            <a:r>
              <a:rPr lang="en-US" dirty="0" smtClean="0">
                <a:solidFill>
                  <a:srgbClr val="00A44A"/>
                </a:solidFill>
              </a:rPr>
              <a:t>The bottom line:</a:t>
            </a:r>
          </a:p>
          <a:p>
            <a:pPr marL="457200" lvl="0" indent="-457200">
              <a:buFont typeface="Wingdings" panose="05000000000000000000" pitchFamily="2" charset="2"/>
              <a:buChar char="ü"/>
            </a:pPr>
            <a:r>
              <a:rPr lang="en-US" sz="2200" dirty="0" smtClean="0"/>
              <a:t>The SAFETY CULTURE of the organization extends beyond its doors; and </a:t>
            </a:r>
          </a:p>
          <a:p>
            <a:pPr marL="457200" lvl="0" indent="-457200" algn="l">
              <a:buFont typeface="Wingdings" panose="05000000000000000000" pitchFamily="2" charset="2"/>
              <a:buChar char="ü"/>
            </a:pPr>
            <a:r>
              <a:rPr lang="en-US" sz="2200" dirty="0" smtClean="0"/>
              <a:t>People are doing the right thing even when no one is watching.</a:t>
            </a:r>
            <a:endParaRPr sz="2200" dirty="0"/>
          </a:p>
        </p:txBody>
      </p:sp>
      <p:sp>
        <p:nvSpPr>
          <p:cNvPr id="2" name="Rectangle 1"/>
          <p:cNvSpPr/>
          <p:nvPr/>
        </p:nvSpPr>
        <p:spPr>
          <a:xfrm>
            <a:off x="8791133" y="6576596"/>
            <a:ext cx="284052" cy="307777"/>
          </a:xfrm>
          <a:prstGeom prst="rect">
            <a:avLst/>
          </a:prstGeom>
        </p:spPr>
        <p:txBody>
          <a:bodyPr wrap="none">
            <a:spAutoFit/>
          </a:bodyPr>
          <a:lstStyle/>
          <a:p>
            <a:r>
              <a:rPr lang="en-US" sz="1400" dirty="0" smtClean="0">
                <a:solidFill>
                  <a:schemeClr val="bg1">
                    <a:lumMod val="65000"/>
                  </a:schemeClr>
                </a:solidFill>
              </a:rPr>
              <a:t>3</a:t>
            </a:r>
            <a:endParaRPr lang="en-US" sz="14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14232" cy="914400"/>
          </a:xfrm>
        </p:spPr>
        <p:txBody>
          <a:bodyPr/>
          <a:lstStyle/>
          <a:p>
            <a:r>
              <a:rPr lang="en-US" sz="2800" dirty="0" smtClean="0"/>
              <a:t>What Contributes </a:t>
            </a:r>
            <a:r>
              <a:rPr lang="en-US" sz="2800" dirty="0" smtClean="0">
                <a:solidFill>
                  <a:schemeClr val="bg1"/>
                </a:solidFill>
              </a:rPr>
              <a:t>Significantly to </a:t>
            </a:r>
            <a:r>
              <a:rPr lang="en-US" sz="2800" dirty="0" smtClean="0"/>
              <a:t>Employee Losses?</a:t>
            </a:r>
            <a:endParaRPr lang="en-US" sz="2800" dirty="0"/>
          </a:p>
        </p:txBody>
      </p:sp>
      <p:sp>
        <p:nvSpPr>
          <p:cNvPr id="3" name="Text Placeholder 2"/>
          <p:cNvSpPr>
            <a:spLocks noGrp="1"/>
          </p:cNvSpPr>
          <p:nvPr>
            <p:ph type="body" idx="1"/>
          </p:nvPr>
        </p:nvSpPr>
        <p:spPr>
          <a:xfrm>
            <a:off x="438912" y="1094740"/>
            <a:ext cx="8357616" cy="4000500"/>
          </a:xfrm>
        </p:spPr>
        <p:txBody>
          <a:bodyPr/>
          <a:lstStyle/>
          <a:p>
            <a:pPr marL="457200" indent="-457200">
              <a:buFont typeface="Arial" panose="020B0604020202020204" pitchFamily="34" charset="0"/>
              <a:buChar char="•"/>
            </a:pPr>
            <a:r>
              <a:rPr lang="en-US" dirty="0"/>
              <a:t>Motor vehicle </a:t>
            </a:r>
            <a:r>
              <a:rPr lang="en-US" dirty="0" smtClean="0"/>
              <a:t>crashes (MVCs) </a:t>
            </a:r>
            <a:r>
              <a:rPr lang="en-US" dirty="0"/>
              <a:t>are the leading cause of on-the-job deaths and the second leading cause of off-the-job </a:t>
            </a:r>
            <a:r>
              <a:rPr lang="en-US" dirty="0" smtClean="0"/>
              <a:t>deaths.</a:t>
            </a:r>
            <a:r>
              <a:rPr lang="en-US" sz="1600" baseline="100000" dirty="0" smtClean="0"/>
              <a:t>1</a:t>
            </a:r>
          </a:p>
          <a:p>
            <a:pPr marL="457200" indent="-457200">
              <a:buFont typeface="Arial" panose="020B0604020202020204" pitchFamily="34" charset="0"/>
              <a:buChar char="•"/>
            </a:pPr>
            <a:r>
              <a:rPr lang="en-US" dirty="0" smtClean="0"/>
              <a:t>On-the-job MVCs result in highest cost per workers’ comp claim.</a:t>
            </a:r>
            <a:r>
              <a:rPr lang="en-US" sz="1600" baseline="100000" dirty="0" smtClean="0"/>
              <a:t>2</a:t>
            </a:r>
            <a:endParaRPr lang="en-US" sz="1600" baseline="100000" dirty="0"/>
          </a:p>
          <a:p>
            <a:pPr marL="457200" indent="-457200">
              <a:buFont typeface="Arial" panose="020B0604020202020204" pitchFamily="34" charset="0"/>
              <a:buChar char="•"/>
            </a:pPr>
            <a:r>
              <a:rPr lang="en-US" dirty="0" smtClean="0"/>
              <a:t>In </a:t>
            </a:r>
            <a:r>
              <a:rPr lang="en-US" dirty="0"/>
              <a:t>2012, nearly 60,000 </a:t>
            </a:r>
            <a:r>
              <a:rPr lang="en-US" dirty="0" smtClean="0"/>
              <a:t>U.S. workers </a:t>
            </a:r>
            <a:r>
              <a:rPr lang="en-US" dirty="0"/>
              <a:t>lost their lives as a result of unintentional injury either at work or away from </a:t>
            </a:r>
            <a:r>
              <a:rPr lang="en-US" dirty="0" smtClean="0"/>
              <a:t>work.</a:t>
            </a:r>
            <a:r>
              <a:rPr lang="en-US" sz="1600" baseline="100000" dirty="0" smtClean="0"/>
              <a:t>1</a:t>
            </a:r>
            <a:r>
              <a:rPr lang="en-US" dirty="0" smtClean="0"/>
              <a:t>  </a:t>
            </a:r>
          </a:p>
          <a:p>
            <a:pPr marL="457200" indent="-457200">
              <a:buFont typeface="Arial" panose="020B0604020202020204" pitchFamily="34" charset="0"/>
              <a:buChar char="•"/>
            </a:pPr>
            <a:r>
              <a:rPr lang="en-US" dirty="0" smtClean="0"/>
              <a:t>1 </a:t>
            </a:r>
            <a:r>
              <a:rPr lang="en-US" dirty="0"/>
              <a:t>in 3 of these deaths were from motor vehicle </a:t>
            </a:r>
            <a:r>
              <a:rPr lang="en-US" dirty="0" smtClean="0"/>
              <a:t>crashes.</a:t>
            </a:r>
            <a:r>
              <a:rPr lang="en-US" sz="1600" baseline="100000" dirty="0" smtClean="0"/>
              <a:t>1</a:t>
            </a:r>
            <a:endParaRPr lang="en-US" sz="1600" dirty="0" smtClean="0"/>
          </a:p>
          <a:p>
            <a:pPr marL="457200" indent="-457200">
              <a:buFont typeface="Arial" panose="020B0604020202020204" pitchFamily="34" charset="0"/>
              <a:buChar char="•"/>
            </a:pPr>
            <a:endParaRPr lang="en-US" sz="1600" baseline="100000" dirty="0" smtClean="0"/>
          </a:p>
          <a:p>
            <a:pPr marL="457200" indent="-457200">
              <a:buFont typeface="Arial" panose="020B0604020202020204" pitchFamily="34" charset="0"/>
              <a:buChar char="•"/>
            </a:pPr>
            <a:endParaRPr lang="en-US" sz="1600" baseline="100000" dirty="0"/>
          </a:p>
          <a:p>
            <a:pPr marL="0" indent="0"/>
            <a:endParaRPr lang="en-US" sz="1600" baseline="100000" dirty="0"/>
          </a:p>
          <a:p>
            <a:pPr marL="457200" indent="-457200">
              <a:buFont typeface="Arial" panose="020B0604020202020204" pitchFamily="34" charset="0"/>
              <a:buChar char="•"/>
            </a:pPr>
            <a:endParaRPr lang="en-US" sz="1600" dirty="0"/>
          </a:p>
          <a:p>
            <a:r>
              <a:rPr lang="en-US" dirty="0" smtClean="0">
                <a:solidFill>
                  <a:srgbClr val="FF0000"/>
                </a:solidFill>
              </a:rPr>
              <a:t>				</a:t>
            </a:r>
            <a:endParaRPr lang="en-US" dirty="0">
              <a:solidFill>
                <a:srgbClr val="FF0000"/>
              </a:solidFill>
            </a:endParaRPr>
          </a:p>
        </p:txBody>
      </p:sp>
      <p:sp>
        <p:nvSpPr>
          <p:cNvPr id="4" name="Rectangle 3"/>
          <p:cNvSpPr/>
          <p:nvPr/>
        </p:nvSpPr>
        <p:spPr>
          <a:xfrm>
            <a:off x="8828532" y="6565166"/>
            <a:ext cx="284052" cy="307777"/>
          </a:xfrm>
          <a:prstGeom prst="rect">
            <a:avLst/>
          </a:prstGeom>
        </p:spPr>
        <p:txBody>
          <a:bodyPr wrap="none">
            <a:spAutoFit/>
          </a:bodyPr>
          <a:lstStyle/>
          <a:p>
            <a:r>
              <a:rPr lang="en-US" sz="1400" dirty="0" smtClean="0">
                <a:solidFill>
                  <a:schemeClr val="bg1">
                    <a:lumMod val="65000"/>
                  </a:schemeClr>
                </a:solidFill>
              </a:rPr>
              <a:t>4</a:t>
            </a:r>
            <a:endParaRPr lang="en-US" sz="1400" dirty="0">
              <a:solidFill>
                <a:schemeClr val="bg1">
                  <a:lumMod val="65000"/>
                </a:schemeClr>
              </a:solidFill>
            </a:endParaRPr>
          </a:p>
        </p:txBody>
      </p:sp>
    </p:spTree>
    <p:extLst>
      <p:ext uri="{BB962C8B-B14F-4D97-AF65-F5344CB8AC3E}">
        <p14:creationId xmlns:p14="http://schemas.microsoft.com/office/powerpoint/2010/main" val="3212217176"/>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46" y="-48759"/>
            <a:ext cx="9123817" cy="914400"/>
          </a:xfrm>
        </p:spPr>
        <p:txBody>
          <a:bodyPr/>
          <a:lstStyle/>
          <a:p>
            <a:r>
              <a:rPr lang="en-US" sz="3200" dirty="0" smtClean="0"/>
              <a:t>Where </a:t>
            </a:r>
            <a:r>
              <a:rPr lang="en-US" sz="3200" dirty="0"/>
              <a:t>A</a:t>
            </a:r>
            <a:r>
              <a:rPr lang="en-US" sz="3200" dirty="0" smtClean="0"/>
              <a:t>re You on the ROAD SAFETY Staircase?</a:t>
            </a:r>
            <a:endParaRPr lang="en-US" sz="2800" dirty="0"/>
          </a:p>
        </p:txBody>
      </p:sp>
      <p:sp>
        <p:nvSpPr>
          <p:cNvPr id="9" name="Flowchart: Terminator 8"/>
          <p:cNvSpPr/>
          <p:nvPr/>
        </p:nvSpPr>
        <p:spPr>
          <a:xfrm>
            <a:off x="109728" y="2039112"/>
            <a:ext cx="2825496" cy="987552"/>
          </a:xfrm>
          <a:prstGeom prst="flowChartTerminator">
            <a:avLst/>
          </a:prstGeom>
          <a:solidFill>
            <a:srgbClr val="FFFFFF"/>
          </a:solidFill>
          <a:ln w="25400" cap="flat">
            <a:solidFill>
              <a:schemeClr val="accent5">
                <a:lumMod val="50000"/>
              </a:schemeClr>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000000"/>
              </a:solidFill>
              <a:effectLst/>
              <a:uFillTx/>
              <a:latin typeface="Arial"/>
              <a:ea typeface="Arial"/>
              <a:cs typeface="Arial"/>
              <a:sym typeface="Arial"/>
            </a:endParaRPr>
          </a:p>
        </p:txBody>
      </p:sp>
      <p:sp>
        <p:nvSpPr>
          <p:cNvPr id="10" name="TextBox 9"/>
          <p:cNvSpPr txBox="1"/>
          <p:nvPr/>
        </p:nvSpPr>
        <p:spPr>
          <a:xfrm>
            <a:off x="202506" y="2178946"/>
            <a:ext cx="2639939" cy="70788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2000" b="0" i="0" u="none" strike="noStrike" cap="none" spc="0" normalizeH="0" baseline="0" dirty="0" smtClean="0">
                <a:ln>
                  <a:noFill/>
                </a:ln>
                <a:solidFill>
                  <a:schemeClr val="accent5">
                    <a:lumMod val="50000"/>
                  </a:schemeClr>
                </a:solidFill>
                <a:effectLst/>
                <a:uFillTx/>
                <a:latin typeface="Arial"/>
                <a:ea typeface="Arial"/>
                <a:cs typeface="Arial"/>
                <a:sym typeface="Arial"/>
              </a:rPr>
              <a:t>It’s not uncommon for efforts to stop</a:t>
            </a:r>
            <a:r>
              <a:rPr kumimoji="0" lang="en-US" sz="2000" b="0" i="0" u="none" strike="noStrike" cap="none" spc="0" normalizeH="0" dirty="0" smtClean="0">
                <a:ln>
                  <a:noFill/>
                </a:ln>
                <a:solidFill>
                  <a:schemeClr val="accent5">
                    <a:lumMod val="50000"/>
                  </a:schemeClr>
                </a:solidFill>
                <a:effectLst/>
                <a:uFillTx/>
                <a:latin typeface="Arial"/>
                <a:ea typeface="Arial"/>
                <a:cs typeface="Arial"/>
                <a:sym typeface="Arial"/>
              </a:rPr>
              <a:t> here</a:t>
            </a:r>
            <a:endParaRPr kumimoji="0" lang="en-US" sz="2000" b="0" i="0" u="none" strike="noStrike" cap="none" spc="0" normalizeH="0" baseline="0" dirty="0">
              <a:ln>
                <a:noFill/>
              </a:ln>
              <a:solidFill>
                <a:schemeClr val="accent5">
                  <a:lumMod val="50000"/>
                </a:schemeClr>
              </a:solidFill>
              <a:effectLst/>
              <a:uFillTx/>
              <a:latin typeface="Arial"/>
              <a:ea typeface="Arial"/>
              <a:cs typeface="Arial"/>
              <a:sym typeface="Arial"/>
            </a:endParaRPr>
          </a:p>
        </p:txBody>
      </p:sp>
      <p:grpSp>
        <p:nvGrpSpPr>
          <p:cNvPr id="37" name="Group 36"/>
          <p:cNvGrpSpPr/>
          <p:nvPr/>
        </p:nvGrpSpPr>
        <p:grpSpPr>
          <a:xfrm>
            <a:off x="914400" y="1106024"/>
            <a:ext cx="7846088" cy="4754328"/>
            <a:chOff x="914400" y="1106024"/>
            <a:chExt cx="7846088" cy="4754328"/>
          </a:xfrm>
        </p:grpSpPr>
        <p:cxnSp>
          <p:nvCxnSpPr>
            <p:cNvPr id="6" name="Straight Arrow Connector 5"/>
            <p:cNvCxnSpPr/>
            <p:nvPr/>
          </p:nvCxnSpPr>
          <p:spPr>
            <a:xfrm>
              <a:off x="1847088" y="3494050"/>
              <a:ext cx="420624" cy="759417"/>
            </a:xfrm>
            <a:prstGeom prst="straightConnector1">
              <a:avLst/>
            </a:prstGeom>
            <a:noFill/>
            <a:ln w="76200" cap="flat">
              <a:solidFill>
                <a:schemeClr val="accent1">
                  <a:lumMod val="50000"/>
                </a:schemeClr>
              </a:solidFill>
              <a:prstDash val="solid"/>
              <a:bevel/>
              <a:tailEnd type="triangle"/>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15" name="Straight Connector 14"/>
            <p:cNvCxnSpPr/>
            <p:nvPr/>
          </p:nvCxnSpPr>
          <p:spPr>
            <a:xfrm>
              <a:off x="914400" y="5841302"/>
              <a:ext cx="1270000" cy="19050"/>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16" name="Straight Connector 15"/>
            <p:cNvCxnSpPr/>
            <p:nvPr/>
          </p:nvCxnSpPr>
          <p:spPr>
            <a:xfrm>
              <a:off x="2184400" y="4933751"/>
              <a:ext cx="1270000" cy="19050"/>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17" name="Straight Connector 16"/>
            <p:cNvCxnSpPr/>
            <p:nvPr/>
          </p:nvCxnSpPr>
          <p:spPr>
            <a:xfrm>
              <a:off x="3454400" y="4310725"/>
              <a:ext cx="1270000" cy="19050"/>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18" name="Straight Connector 17"/>
            <p:cNvCxnSpPr/>
            <p:nvPr/>
          </p:nvCxnSpPr>
          <p:spPr>
            <a:xfrm>
              <a:off x="4724400" y="3706749"/>
              <a:ext cx="1270000" cy="19050"/>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19" name="Straight Connector 18"/>
            <p:cNvCxnSpPr/>
            <p:nvPr/>
          </p:nvCxnSpPr>
          <p:spPr>
            <a:xfrm>
              <a:off x="5994400" y="3086898"/>
              <a:ext cx="1270000" cy="19050"/>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20" name="Straight Connector 19"/>
            <p:cNvCxnSpPr/>
            <p:nvPr/>
          </p:nvCxnSpPr>
          <p:spPr>
            <a:xfrm>
              <a:off x="7264400" y="2010302"/>
              <a:ext cx="1270000" cy="19050"/>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22" name="Straight Connector 21"/>
            <p:cNvCxnSpPr/>
            <p:nvPr/>
          </p:nvCxnSpPr>
          <p:spPr>
            <a:xfrm>
              <a:off x="2184400" y="4921051"/>
              <a:ext cx="0" cy="939301"/>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25" name="Straight Connector 24"/>
            <p:cNvCxnSpPr/>
            <p:nvPr/>
          </p:nvCxnSpPr>
          <p:spPr>
            <a:xfrm>
              <a:off x="3454400" y="4301200"/>
              <a:ext cx="0" cy="651601"/>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26" name="Straight Connector 25"/>
            <p:cNvCxnSpPr/>
            <p:nvPr/>
          </p:nvCxnSpPr>
          <p:spPr>
            <a:xfrm>
              <a:off x="4724400" y="3694049"/>
              <a:ext cx="0" cy="651601"/>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27" name="Straight Connector 26"/>
            <p:cNvCxnSpPr/>
            <p:nvPr/>
          </p:nvCxnSpPr>
          <p:spPr>
            <a:xfrm>
              <a:off x="5994400" y="3074198"/>
              <a:ext cx="0" cy="651601"/>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28" name="Straight Connector 27"/>
            <p:cNvCxnSpPr/>
            <p:nvPr/>
          </p:nvCxnSpPr>
          <p:spPr>
            <a:xfrm flipH="1">
              <a:off x="7258050" y="1997602"/>
              <a:ext cx="6350" cy="1108346"/>
            </a:xfrm>
            <a:prstGeom prst="line">
              <a:avLst/>
            </a:prstGeom>
            <a:noFill/>
            <a:ln w="38100" cap="flat">
              <a:solidFill>
                <a:schemeClr val="accent5">
                  <a:lumMod val="50000"/>
                </a:schemeClr>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30" name="TextBox 29"/>
            <p:cNvSpPr txBox="1"/>
            <p:nvPr/>
          </p:nvSpPr>
          <p:spPr>
            <a:xfrm>
              <a:off x="914400" y="5189593"/>
              <a:ext cx="1270000" cy="64632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1800" b="1" i="0" u="none" strike="noStrike" cap="none" spc="0" normalizeH="0" baseline="0" dirty="0" smtClean="0">
                  <a:ln>
                    <a:noFill/>
                  </a:ln>
                  <a:solidFill>
                    <a:schemeClr val="accent5">
                      <a:lumMod val="50000"/>
                    </a:schemeClr>
                  </a:solidFill>
                  <a:effectLst/>
                  <a:uFillTx/>
                  <a:sym typeface="Arial"/>
                </a:rPr>
                <a:t>Minimal</a:t>
              </a:r>
            </a:p>
            <a:p>
              <a:pPr marL="0" marR="0" indent="0" algn="ctr" defTabSz="914400" rtl="0" fontAlgn="auto" latinLnBrk="1" hangingPunct="0">
                <a:lnSpc>
                  <a:spcPct val="100000"/>
                </a:lnSpc>
                <a:spcBef>
                  <a:spcPts val="0"/>
                </a:spcBef>
                <a:spcAft>
                  <a:spcPts val="0"/>
                </a:spcAft>
                <a:buClrTx/>
                <a:buSzTx/>
                <a:buFontTx/>
                <a:buNone/>
                <a:tabLst/>
              </a:pPr>
              <a:r>
                <a:rPr lang="en-US" sz="1800" b="1" dirty="0" smtClean="0">
                  <a:solidFill>
                    <a:schemeClr val="accent5">
                      <a:lumMod val="50000"/>
                    </a:schemeClr>
                  </a:solidFill>
                </a:rPr>
                <a:t>Attention</a:t>
              </a:r>
              <a:endParaRPr kumimoji="0" lang="en-US" sz="1800" b="1" i="0" u="none" strike="noStrike" cap="none" spc="0" normalizeH="0" baseline="0" dirty="0">
                <a:ln>
                  <a:noFill/>
                </a:ln>
                <a:solidFill>
                  <a:schemeClr val="accent5">
                    <a:lumMod val="50000"/>
                  </a:schemeClr>
                </a:solidFill>
                <a:effectLst/>
                <a:uFillTx/>
                <a:sym typeface="Arial"/>
              </a:endParaRPr>
            </a:p>
          </p:txBody>
        </p:sp>
        <p:sp>
          <p:nvSpPr>
            <p:cNvPr id="31" name="TextBox 30"/>
            <p:cNvSpPr txBox="1"/>
            <p:nvPr/>
          </p:nvSpPr>
          <p:spPr>
            <a:xfrm>
              <a:off x="2057400" y="4230142"/>
              <a:ext cx="1323975" cy="70788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2000" b="1" i="0" u="none" strike="noStrike" cap="none" spc="0" normalizeH="0" baseline="0" dirty="0" smtClean="0">
                  <a:ln>
                    <a:noFill/>
                  </a:ln>
                  <a:solidFill>
                    <a:srgbClr val="00B050"/>
                  </a:solidFill>
                  <a:effectLst/>
                  <a:uFillTx/>
                  <a:latin typeface="Arial"/>
                  <a:ea typeface="Arial"/>
                  <a:cs typeface="Arial"/>
                  <a:sym typeface="Arial"/>
                </a:rPr>
                <a:t>Company Drivers</a:t>
              </a:r>
              <a:endParaRPr kumimoji="0" lang="en-US" sz="2000" b="1" i="0" u="none" strike="noStrike" cap="none" spc="0" normalizeH="0" baseline="0" dirty="0">
                <a:ln>
                  <a:noFill/>
                </a:ln>
                <a:solidFill>
                  <a:srgbClr val="00B050"/>
                </a:solidFill>
                <a:effectLst/>
                <a:uFillTx/>
                <a:latin typeface="Arial"/>
                <a:ea typeface="Arial"/>
                <a:cs typeface="Arial"/>
                <a:sym typeface="Arial"/>
              </a:endParaRPr>
            </a:p>
          </p:txBody>
        </p:sp>
        <p:sp>
          <p:nvSpPr>
            <p:cNvPr id="32" name="TextBox 31"/>
            <p:cNvSpPr txBox="1"/>
            <p:nvPr/>
          </p:nvSpPr>
          <p:spPr>
            <a:xfrm>
              <a:off x="3251283" y="3555650"/>
              <a:ext cx="1523833" cy="70788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2000" b="1" i="0" u="none" strike="noStrike" cap="none" spc="0" normalizeH="0" baseline="0" dirty="0" smtClean="0">
                  <a:ln>
                    <a:noFill/>
                  </a:ln>
                  <a:solidFill>
                    <a:srgbClr val="00A44A"/>
                  </a:solidFill>
                  <a:effectLst/>
                  <a:uFillTx/>
                  <a:latin typeface="Arial"/>
                  <a:ea typeface="Arial"/>
                  <a:cs typeface="Arial"/>
                  <a:sym typeface="Arial"/>
                </a:rPr>
                <a:t>Entire </a:t>
              </a:r>
            </a:p>
            <a:p>
              <a:pPr marL="0" marR="0" indent="0" algn="ctr" defTabSz="914400" rtl="0" fontAlgn="auto" latinLnBrk="1" hangingPunct="0">
                <a:lnSpc>
                  <a:spcPct val="100000"/>
                </a:lnSpc>
                <a:spcBef>
                  <a:spcPts val="0"/>
                </a:spcBef>
                <a:spcAft>
                  <a:spcPts val="0"/>
                </a:spcAft>
                <a:buClrTx/>
                <a:buSzTx/>
                <a:buFontTx/>
                <a:buNone/>
                <a:tabLst/>
              </a:pPr>
              <a:r>
                <a:rPr kumimoji="0" lang="en-US" sz="2000" b="1" i="0" u="none" strike="noStrike" cap="none" spc="0" normalizeH="0" baseline="0" dirty="0" smtClean="0">
                  <a:ln>
                    <a:noFill/>
                  </a:ln>
                  <a:solidFill>
                    <a:srgbClr val="00A44A"/>
                  </a:solidFill>
                  <a:effectLst/>
                  <a:uFillTx/>
                  <a:latin typeface="Arial"/>
                  <a:ea typeface="Arial"/>
                  <a:cs typeface="Arial"/>
                  <a:sym typeface="Arial"/>
                </a:rPr>
                <a:t>Workforce</a:t>
              </a:r>
              <a:endParaRPr kumimoji="0" lang="en-US" sz="1800" b="1" i="0" u="none" strike="noStrike" cap="none" spc="0" normalizeH="0" baseline="0" dirty="0">
                <a:ln>
                  <a:noFill/>
                </a:ln>
                <a:solidFill>
                  <a:srgbClr val="00A44A"/>
                </a:solidFill>
                <a:effectLst/>
                <a:uFillTx/>
                <a:latin typeface="Arial"/>
                <a:ea typeface="Arial"/>
                <a:cs typeface="Arial"/>
                <a:sym typeface="Arial"/>
              </a:endParaRPr>
            </a:p>
          </p:txBody>
        </p:sp>
        <p:sp>
          <p:nvSpPr>
            <p:cNvPr id="33" name="TextBox 32"/>
            <p:cNvSpPr txBox="1"/>
            <p:nvPr/>
          </p:nvSpPr>
          <p:spPr>
            <a:xfrm>
              <a:off x="4626591" y="3013246"/>
              <a:ext cx="1367809" cy="70788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2000" b="1" i="0" u="none" strike="noStrike" cap="none" spc="0" normalizeH="0" baseline="0" dirty="0" smtClean="0">
                  <a:ln>
                    <a:noFill/>
                  </a:ln>
                  <a:solidFill>
                    <a:srgbClr val="00A44A"/>
                  </a:solidFill>
                  <a:effectLst/>
                  <a:uFillTx/>
                  <a:latin typeface="Arial"/>
                  <a:ea typeface="Arial"/>
                  <a:cs typeface="Arial"/>
                  <a:sym typeface="Arial"/>
                </a:rPr>
                <a:t>Employee </a:t>
              </a:r>
            </a:p>
            <a:p>
              <a:pPr marL="0" marR="0" indent="0" algn="ctr" defTabSz="914400" rtl="0" fontAlgn="auto" latinLnBrk="1" hangingPunct="0">
                <a:lnSpc>
                  <a:spcPct val="100000"/>
                </a:lnSpc>
                <a:spcBef>
                  <a:spcPts val="0"/>
                </a:spcBef>
                <a:spcAft>
                  <a:spcPts val="0"/>
                </a:spcAft>
                <a:buClrTx/>
                <a:buSzTx/>
                <a:buFontTx/>
                <a:buNone/>
                <a:tabLst/>
              </a:pPr>
              <a:r>
                <a:rPr kumimoji="0" lang="en-US" sz="2000" b="1" i="0" u="none" strike="noStrike" cap="none" spc="0" normalizeH="0" baseline="0" dirty="0" smtClean="0">
                  <a:ln>
                    <a:noFill/>
                  </a:ln>
                  <a:solidFill>
                    <a:srgbClr val="00A44A"/>
                  </a:solidFill>
                  <a:effectLst/>
                  <a:uFillTx/>
                  <a:latin typeface="Arial"/>
                  <a:ea typeface="Arial"/>
                  <a:cs typeface="Arial"/>
                  <a:sym typeface="Arial"/>
                </a:rPr>
                <a:t>Families</a:t>
              </a:r>
              <a:endParaRPr kumimoji="0" lang="en-US" sz="1800" b="1" i="0" u="none" strike="noStrike" cap="none" spc="0" normalizeH="0" baseline="0" dirty="0">
                <a:ln>
                  <a:noFill/>
                </a:ln>
                <a:solidFill>
                  <a:srgbClr val="00A44A"/>
                </a:solidFill>
                <a:effectLst/>
                <a:uFillTx/>
                <a:latin typeface="Arial"/>
                <a:ea typeface="Arial"/>
                <a:cs typeface="Arial"/>
                <a:sym typeface="Arial"/>
              </a:endParaRPr>
            </a:p>
          </p:txBody>
        </p:sp>
        <p:sp>
          <p:nvSpPr>
            <p:cNvPr id="35" name="TextBox 34"/>
            <p:cNvSpPr txBox="1"/>
            <p:nvPr/>
          </p:nvSpPr>
          <p:spPr>
            <a:xfrm>
              <a:off x="5796846" y="2417142"/>
              <a:ext cx="1368425" cy="64632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1800" b="1" i="0" u="none" strike="noStrike" cap="none" spc="0" normalizeH="0" baseline="0" dirty="0" smtClean="0">
                  <a:ln>
                    <a:noFill/>
                  </a:ln>
                  <a:solidFill>
                    <a:schemeClr val="accent5">
                      <a:lumMod val="50000"/>
                    </a:schemeClr>
                  </a:solidFill>
                  <a:effectLst/>
                  <a:uFillTx/>
                  <a:sym typeface="Arial"/>
                </a:rPr>
                <a:t>Community</a:t>
              </a:r>
            </a:p>
            <a:p>
              <a:pPr marL="0" marR="0" indent="0" algn="ctr" defTabSz="914400" rtl="0" fontAlgn="auto" latinLnBrk="1" hangingPunct="0">
                <a:lnSpc>
                  <a:spcPct val="100000"/>
                </a:lnSpc>
                <a:spcBef>
                  <a:spcPts val="0"/>
                </a:spcBef>
                <a:spcAft>
                  <a:spcPts val="0"/>
                </a:spcAft>
                <a:buClrTx/>
                <a:buSzTx/>
                <a:buFontTx/>
                <a:buNone/>
                <a:tabLst/>
              </a:pPr>
              <a:r>
                <a:rPr lang="en-US" sz="1800" b="1" dirty="0" smtClean="0">
                  <a:solidFill>
                    <a:schemeClr val="accent5">
                      <a:lumMod val="50000"/>
                    </a:schemeClr>
                  </a:solidFill>
                </a:rPr>
                <a:t>Outreach</a:t>
              </a:r>
              <a:r>
                <a:rPr kumimoji="0" lang="en-US" sz="1800" b="1" i="0" u="none" strike="noStrike" cap="none" spc="0" normalizeH="0" baseline="0" dirty="0" smtClean="0">
                  <a:ln>
                    <a:noFill/>
                  </a:ln>
                  <a:solidFill>
                    <a:schemeClr val="accent5">
                      <a:lumMod val="50000"/>
                    </a:schemeClr>
                  </a:solidFill>
                  <a:effectLst/>
                  <a:uFillTx/>
                  <a:sym typeface="Arial"/>
                </a:rPr>
                <a:t> </a:t>
              </a:r>
              <a:endParaRPr kumimoji="0" lang="en-US" sz="1800" b="1" i="0" u="none" strike="noStrike" cap="none" spc="0" normalizeH="0" baseline="0" dirty="0">
                <a:ln>
                  <a:noFill/>
                </a:ln>
                <a:solidFill>
                  <a:schemeClr val="accent5">
                    <a:lumMod val="50000"/>
                  </a:schemeClr>
                </a:solidFill>
                <a:effectLst/>
                <a:uFillTx/>
                <a:sym typeface="Arial"/>
              </a:endParaRPr>
            </a:p>
          </p:txBody>
        </p:sp>
        <p:sp>
          <p:nvSpPr>
            <p:cNvPr id="36" name="TextBox 35"/>
            <p:cNvSpPr txBox="1"/>
            <p:nvPr/>
          </p:nvSpPr>
          <p:spPr>
            <a:xfrm>
              <a:off x="7038311" y="1106024"/>
              <a:ext cx="1722177" cy="92332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US" sz="1800" b="1" i="0" u="none" strike="noStrike" cap="none" spc="0" normalizeH="0" baseline="0" dirty="0" smtClean="0">
                  <a:ln>
                    <a:noFill/>
                  </a:ln>
                  <a:solidFill>
                    <a:schemeClr val="accent5">
                      <a:lumMod val="50000"/>
                    </a:schemeClr>
                  </a:solidFill>
                  <a:effectLst/>
                  <a:uFillTx/>
                  <a:sym typeface="Arial"/>
                </a:rPr>
                <a:t>Corporate</a:t>
              </a:r>
            </a:p>
            <a:p>
              <a:pPr marL="0" marR="0" indent="0" algn="ctr" defTabSz="914400" rtl="0" fontAlgn="auto" latinLnBrk="1" hangingPunct="0">
                <a:lnSpc>
                  <a:spcPct val="100000"/>
                </a:lnSpc>
                <a:spcBef>
                  <a:spcPts val="0"/>
                </a:spcBef>
                <a:spcAft>
                  <a:spcPts val="0"/>
                </a:spcAft>
                <a:buClrTx/>
                <a:buSzTx/>
                <a:buFontTx/>
                <a:buNone/>
                <a:tabLst/>
              </a:pPr>
              <a:r>
                <a:rPr lang="en-US" sz="1800" b="1" dirty="0" smtClean="0">
                  <a:solidFill>
                    <a:schemeClr val="accent5">
                      <a:lumMod val="50000"/>
                    </a:schemeClr>
                  </a:solidFill>
                </a:rPr>
                <a:t>Social</a:t>
              </a:r>
            </a:p>
            <a:p>
              <a:pPr marL="0" marR="0" indent="0" algn="ctr" defTabSz="914400" rtl="0" fontAlgn="auto" latinLnBrk="1" hangingPunct="0">
                <a:lnSpc>
                  <a:spcPct val="100000"/>
                </a:lnSpc>
                <a:spcBef>
                  <a:spcPts val="0"/>
                </a:spcBef>
                <a:spcAft>
                  <a:spcPts val="0"/>
                </a:spcAft>
                <a:buClrTx/>
                <a:buSzTx/>
                <a:buFontTx/>
                <a:buNone/>
                <a:tabLst/>
              </a:pPr>
              <a:r>
                <a:rPr kumimoji="0" lang="en-US" sz="1800" b="1" i="0" u="none" strike="noStrike" cap="none" spc="0" normalizeH="0" baseline="0" dirty="0" smtClean="0">
                  <a:ln>
                    <a:noFill/>
                  </a:ln>
                  <a:solidFill>
                    <a:schemeClr val="accent5">
                      <a:lumMod val="50000"/>
                    </a:schemeClr>
                  </a:solidFill>
                  <a:effectLst/>
                  <a:uFillTx/>
                  <a:sym typeface="Arial"/>
                </a:rPr>
                <a:t>Responsibilit</a:t>
              </a:r>
              <a:r>
                <a:rPr kumimoji="0" lang="en-US" sz="1600" b="1" i="0" u="none" strike="noStrike" cap="none" spc="0" normalizeH="0" baseline="0" dirty="0" smtClean="0">
                  <a:ln>
                    <a:noFill/>
                  </a:ln>
                  <a:solidFill>
                    <a:schemeClr val="accent5">
                      <a:lumMod val="50000"/>
                    </a:schemeClr>
                  </a:solidFill>
                  <a:effectLst/>
                  <a:uFillTx/>
                  <a:sym typeface="Arial"/>
                </a:rPr>
                <a:t>y</a:t>
              </a:r>
              <a:endParaRPr kumimoji="0" lang="en-US" sz="1600" b="1" i="0" u="none" strike="noStrike" cap="none" spc="0" normalizeH="0" baseline="0" dirty="0">
                <a:ln>
                  <a:noFill/>
                </a:ln>
                <a:solidFill>
                  <a:schemeClr val="accent5">
                    <a:lumMod val="50000"/>
                  </a:schemeClr>
                </a:solidFill>
                <a:effectLst/>
                <a:uFillTx/>
                <a:sym typeface="Arial"/>
              </a:endParaRPr>
            </a:p>
          </p:txBody>
        </p:sp>
      </p:grpSp>
      <p:sp>
        <p:nvSpPr>
          <p:cNvPr id="3" name="TextBox 2"/>
          <p:cNvSpPr txBox="1"/>
          <p:nvPr/>
        </p:nvSpPr>
        <p:spPr>
          <a:xfrm>
            <a:off x="8899526" y="6570917"/>
            <a:ext cx="54591"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5</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3723667369"/>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sz="3200" dirty="0"/>
              <a:t>Where Are You on the ROAD SAFETY Staircase?</a:t>
            </a:r>
          </a:p>
        </p:txBody>
      </p:sp>
      <p:pic>
        <p:nvPicPr>
          <p:cNvPr id="4" name="Picture 3"/>
          <p:cNvPicPr>
            <a:picLocks noChangeAspect="1"/>
          </p:cNvPicPr>
          <p:nvPr/>
        </p:nvPicPr>
        <p:blipFill>
          <a:blip r:embed="rId3"/>
          <a:stretch>
            <a:fillRect/>
          </a:stretch>
        </p:blipFill>
        <p:spPr>
          <a:xfrm>
            <a:off x="685800" y="914400"/>
            <a:ext cx="8163252" cy="5005250"/>
          </a:xfrm>
          <a:prstGeom prst="rect">
            <a:avLst/>
          </a:prstGeom>
        </p:spPr>
      </p:pic>
      <p:sp>
        <p:nvSpPr>
          <p:cNvPr id="3" name="Text Placeholder 2"/>
          <p:cNvSpPr>
            <a:spLocks noGrp="1"/>
          </p:cNvSpPr>
          <p:nvPr>
            <p:ph type="body" idx="1"/>
          </p:nvPr>
        </p:nvSpPr>
        <p:spPr/>
        <p:txBody>
          <a:bodyPr/>
          <a:lstStyle/>
          <a:p>
            <a:endParaRPr lang="en-US" dirty="0"/>
          </a:p>
        </p:txBody>
      </p:sp>
      <p:sp>
        <p:nvSpPr>
          <p:cNvPr id="5" name="TextBox 4"/>
          <p:cNvSpPr txBox="1"/>
          <p:nvPr/>
        </p:nvSpPr>
        <p:spPr>
          <a:xfrm>
            <a:off x="8849052" y="6576598"/>
            <a:ext cx="450376"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6</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1409234001"/>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611666" y="713433"/>
            <a:ext cx="6651425" cy="2633218"/>
            <a:chOff x="999405" y="914400"/>
            <a:chExt cx="6651425" cy="2633218"/>
          </a:xfrm>
        </p:grpSpPr>
        <p:sp>
          <p:nvSpPr>
            <p:cNvPr id="7" name="Right Arrow 6"/>
            <p:cNvSpPr/>
            <p:nvPr/>
          </p:nvSpPr>
          <p:spPr>
            <a:xfrm>
              <a:off x="1772305" y="914400"/>
              <a:ext cx="5878525" cy="2633218"/>
            </a:xfrm>
            <a:prstGeom prst="rightArrow">
              <a:avLst/>
            </a:prstGeom>
            <a:gradFill flip="none" rotWithShape="0">
              <a:gsLst>
                <a:gs pos="0">
                  <a:srgbClr val="00A44A">
                    <a:shade val="30000"/>
                    <a:satMod val="115000"/>
                  </a:srgbClr>
                </a:gs>
                <a:gs pos="50000">
                  <a:srgbClr val="00A44A">
                    <a:shade val="67500"/>
                    <a:satMod val="115000"/>
                  </a:srgbClr>
                </a:gs>
                <a:gs pos="100000">
                  <a:srgbClr val="00A44A">
                    <a:shade val="100000"/>
                    <a:satMod val="115000"/>
                  </a:srgbClr>
                </a:gs>
              </a:gsLst>
              <a:lin ang="16200000" scaled="1"/>
              <a:tileRect/>
            </a:gra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8" name="Freeform 7"/>
            <p:cNvSpPr/>
            <p:nvPr/>
          </p:nvSpPr>
          <p:spPr>
            <a:xfrm>
              <a:off x="999405" y="1704365"/>
              <a:ext cx="2074773" cy="1053287"/>
            </a:xfrm>
            <a:custGeom>
              <a:avLst/>
              <a:gdLst>
                <a:gd name="connsiteX0" fmla="*/ 0 w 2074773"/>
                <a:gd name="connsiteY0" fmla="*/ 175551 h 1053287"/>
                <a:gd name="connsiteX1" fmla="*/ 175551 w 2074773"/>
                <a:gd name="connsiteY1" fmla="*/ 0 h 1053287"/>
                <a:gd name="connsiteX2" fmla="*/ 1899222 w 2074773"/>
                <a:gd name="connsiteY2" fmla="*/ 0 h 1053287"/>
                <a:gd name="connsiteX3" fmla="*/ 2074773 w 2074773"/>
                <a:gd name="connsiteY3" fmla="*/ 175551 h 1053287"/>
                <a:gd name="connsiteX4" fmla="*/ 2074773 w 2074773"/>
                <a:gd name="connsiteY4" fmla="*/ 877736 h 1053287"/>
                <a:gd name="connsiteX5" fmla="*/ 1899222 w 2074773"/>
                <a:gd name="connsiteY5" fmla="*/ 1053287 h 1053287"/>
                <a:gd name="connsiteX6" fmla="*/ 175551 w 2074773"/>
                <a:gd name="connsiteY6" fmla="*/ 1053287 h 1053287"/>
                <a:gd name="connsiteX7" fmla="*/ 0 w 2074773"/>
                <a:gd name="connsiteY7" fmla="*/ 877736 h 1053287"/>
                <a:gd name="connsiteX8" fmla="*/ 0 w 2074773"/>
                <a:gd name="connsiteY8" fmla="*/ 175551 h 1053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4773" h="1053287">
                  <a:moveTo>
                    <a:pt x="0" y="175551"/>
                  </a:moveTo>
                  <a:cubicBezTo>
                    <a:pt x="0" y="78597"/>
                    <a:pt x="78597" y="0"/>
                    <a:pt x="175551" y="0"/>
                  </a:cubicBezTo>
                  <a:lnTo>
                    <a:pt x="1899222" y="0"/>
                  </a:lnTo>
                  <a:cubicBezTo>
                    <a:pt x="1996176" y="0"/>
                    <a:pt x="2074773" y="78597"/>
                    <a:pt x="2074773" y="175551"/>
                  </a:cubicBezTo>
                  <a:lnTo>
                    <a:pt x="2074773" y="877736"/>
                  </a:lnTo>
                  <a:cubicBezTo>
                    <a:pt x="2074773" y="974690"/>
                    <a:pt x="1996176" y="1053287"/>
                    <a:pt x="1899222" y="1053287"/>
                  </a:cubicBezTo>
                  <a:lnTo>
                    <a:pt x="175551" y="1053287"/>
                  </a:lnTo>
                  <a:cubicBezTo>
                    <a:pt x="78597" y="1053287"/>
                    <a:pt x="0" y="974690"/>
                    <a:pt x="0" y="877736"/>
                  </a:cubicBezTo>
                  <a:lnTo>
                    <a:pt x="0" y="175551"/>
                  </a:lnTo>
                  <a:close/>
                </a:path>
              </a:pathLst>
            </a:custGeom>
            <a:gradFill flip="none" rotWithShape="0">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7617" tIns="127617" rIns="127617" bIns="127617" numCol="1" spcCol="1270" anchor="ctr" anchorCtr="0">
              <a:noAutofit/>
            </a:bodyPr>
            <a:lstStyle/>
            <a:p>
              <a:pPr lvl="0" algn="ctr" defTabSz="889000">
                <a:lnSpc>
                  <a:spcPct val="90000"/>
                </a:lnSpc>
                <a:spcBef>
                  <a:spcPct val="0"/>
                </a:spcBef>
                <a:spcAft>
                  <a:spcPct val="35000"/>
                </a:spcAft>
              </a:pPr>
              <a:r>
                <a:rPr lang="en-US" sz="2000" kern="1200" dirty="0" smtClean="0"/>
                <a:t>Fleet Drivers</a:t>
              </a:r>
              <a:endParaRPr lang="en-US" sz="2000" kern="1200" dirty="0"/>
            </a:p>
          </p:txBody>
        </p:sp>
        <p:sp>
          <p:nvSpPr>
            <p:cNvPr id="9" name="Freeform 8"/>
            <p:cNvSpPr/>
            <p:nvPr/>
          </p:nvSpPr>
          <p:spPr>
            <a:xfrm>
              <a:off x="3185617" y="1704365"/>
              <a:ext cx="2074773" cy="1053287"/>
            </a:xfrm>
            <a:custGeom>
              <a:avLst/>
              <a:gdLst>
                <a:gd name="connsiteX0" fmla="*/ 0 w 2074773"/>
                <a:gd name="connsiteY0" fmla="*/ 175551 h 1053287"/>
                <a:gd name="connsiteX1" fmla="*/ 175551 w 2074773"/>
                <a:gd name="connsiteY1" fmla="*/ 0 h 1053287"/>
                <a:gd name="connsiteX2" fmla="*/ 1899222 w 2074773"/>
                <a:gd name="connsiteY2" fmla="*/ 0 h 1053287"/>
                <a:gd name="connsiteX3" fmla="*/ 2074773 w 2074773"/>
                <a:gd name="connsiteY3" fmla="*/ 175551 h 1053287"/>
                <a:gd name="connsiteX4" fmla="*/ 2074773 w 2074773"/>
                <a:gd name="connsiteY4" fmla="*/ 877736 h 1053287"/>
                <a:gd name="connsiteX5" fmla="*/ 1899222 w 2074773"/>
                <a:gd name="connsiteY5" fmla="*/ 1053287 h 1053287"/>
                <a:gd name="connsiteX6" fmla="*/ 175551 w 2074773"/>
                <a:gd name="connsiteY6" fmla="*/ 1053287 h 1053287"/>
                <a:gd name="connsiteX7" fmla="*/ 0 w 2074773"/>
                <a:gd name="connsiteY7" fmla="*/ 877736 h 1053287"/>
                <a:gd name="connsiteX8" fmla="*/ 0 w 2074773"/>
                <a:gd name="connsiteY8" fmla="*/ 175551 h 1053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4773" h="1053287">
                  <a:moveTo>
                    <a:pt x="0" y="175551"/>
                  </a:moveTo>
                  <a:cubicBezTo>
                    <a:pt x="0" y="78597"/>
                    <a:pt x="78597" y="0"/>
                    <a:pt x="175551" y="0"/>
                  </a:cubicBezTo>
                  <a:lnTo>
                    <a:pt x="1899222" y="0"/>
                  </a:lnTo>
                  <a:cubicBezTo>
                    <a:pt x="1996176" y="0"/>
                    <a:pt x="2074773" y="78597"/>
                    <a:pt x="2074773" y="175551"/>
                  </a:cubicBezTo>
                  <a:lnTo>
                    <a:pt x="2074773" y="877736"/>
                  </a:lnTo>
                  <a:cubicBezTo>
                    <a:pt x="2074773" y="974690"/>
                    <a:pt x="1996176" y="1053287"/>
                    <a:pt x="1899222" y="1053287"/>
                  </a:cubicBezTo>
                  <a:lnTo>
                    <a:pt x="175551" y="1053287"/>
                  </a:lnTo>
                  <a:cubicBezTo>
                    <a:pt x="78597" y="1053287"/>
                    <a:pt x="0" y="974690"/>
                    <a:pt x="0" y="877736"/>
                  </a:cubicBezTo>
                  <a:lnTo>
                    <a:pt x="0" y="175551"/>
                  </a:lnTo>
                  <a:close/>
                </a:path>
              </a:pathLst>
            </a:custGeom>
            <a:gradFill flip="none" rotWithShape="0">
              <a:gsLst>
                <a:gs pos="0">
                  <a:srgbClr val="00A44A">
                    <a:shade val="30000"/>
                    <a:satMod val="115000"/>
                  </a:srgbClr>
                </a:gs>
                <a:gs pos="50000">
                  <a:srgbClr val="00A44A">
                    <a:shade val="67500"/>
                    <a:satMod val="115000"/>
                  </a:srgbClr>
                </a:gs>
                <a:gs pos="100000">
                  <a:srgbClr val="00A44A">
                    <a:shade val="100000"/>
                    <a:satMod val="115000"/>
                  </a:srgbClr>
                </a:gs>
              </a:gsLst>
              <a:lin ang="10800000" scaled="1"/>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7617" tIns="127617" rIns="127617" bIns="127617" numCol="1" spcCol="1270" anchor="ctr" anchorCtr="0">
              <a:noAutofit/>
            </a:bodyPr>
            <a:lstStyle/>
            <a:p>
              <a:pPr lvl="0" algn="ctr" defTabSz="889000">
                <a:lnSpc>
                  <a:spcPct val="90000"/>
                </a:lnSpc>
                <a:spcBef>
                  <a:spcPct val="0"/>
                </a:spcBef>
                <a:spcAft>
                  <a:spcPct val="35000"/>
                </a:spcAft>
              </a:pPr>
              <a:r>
                <a:rPr lang="en-US" sz="2000" kern="1200" dirty="0" smtClean="0"/>
                <a:t>All Employees &amp; Contractors</a:t>
              </a:r>
              <a:endParaRPr lang="en-US" sz="2000" kern="1200" dirty="0"/>
            </a:p>
          </p:txBody>
        </p:sp>
        <p:sp>
          <p:nvSpPr>
            <p:cNvPr id="10" name="Freeform 9"/>
            <p:cNvSpPr/>
            <p:nvPr/>
          </p:nvSpPr>
          <p:spPr>
            <a:xfrm>
              <a:off x="5381878" y="1704365"/>
              <a:ext cx="2074773" cy="1053287"/>
            </a:xfrm>
            <a:custGeom>
              <a:avLst/>
              <a:gdLst>
                <a:gd name="connsiteX0" fmla="*/ 0 w 2074773"/>
                <a:gd name="connsiteY0" fmla="*/ 175551 h 1053287"/>
                <a:gd name="connsiteX1" fmla="*/ 175551 w 2074773"/>
                <a:gd name="connsiteY1" fmla="*/ 0 h 1053287"/>
                <a:gd name="connsiteX2" fmla="*/ 1899222 w 2074773"/>
                <a:gd name="connsiteY2" fmla="*/ 0 h 1053287"/>
                <a:gd name="connsiteX3" fmla="*/ 2074773 w 2074773"/>
                <a:gd name="connsiteY3" fmla="*/ 175551 h 1053287"/>
                <a:gd name="connsiteX4" fmla="*/ 2074773 w 2074773"/>
                <a:gd name="connsiteY4" fmla="*/ 877736 h 1053287"/>
                <a:gd name="connsiteX5" fmla="*/ 1899222 w 2074773"/>
                <a:gd name="connsiteY5" fmla="*/ 1053287 h 1053287"/>
                <a:gd name="connsiteX6" fmla="*/ 175551 w 2074773"/>
                <a:gd name="connsiteY6" fmla="*/ 1053287 h 1053287"/>
                <a:gd name="connsiteX7" fmla="*/ 0 w 2074773"/>
                <a:gd name="connsiteY7" fmla="*/ 877736 h 1053287"/>
                <a:gd name="connsiteX8" fmla="*/ 0 w 2074773"/>
                <a:gd name="connsiteY8" fmla="*/ 175551 h 1053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4773" h="1053287">
                  <a:moveTo>
                    <a:pt x="0" y="175551"/>
                  </a:moveTo>
                  <a:cubicBezTo>
                    <a:pt x="0" y="78597"/>
                    <a:pt x="78597" y="0"/>
                    <a:pt x="175551" y="0"/>
                  </a:cubicBezTo>
                  <a:lnTo>
                    <a:pt x="1899222" y="0"/>
                  </a:lnTo>
                  <a:cubicBezTo>
                    <a:pt x="1996176" y="0"/>
                    <a:pt x="2074773" y="78597"/>
                    <a:pt x="2074773" y="175551"/>
                  </a:cubicBezTo>
                  <a:lnTo>
                    <a:pt x="2074773" y="877736"/>
                  </a:lnTo>
                  <a:cubicBezTo>
                    <a:pt x="2074773" y="974690"/>
                    <a:pt x="1996176" y="1053287"/>
                    <a:pt x="1899222" y="1053287"/>
                  </a:cubicBezTo>
                  <a:lnTo>
                    <a:pt x="175551" y="1053287"/>
                  </a:lnTo>
                  <a:cubicBezTo>
                    <a:pt x="78597" y="1053287"/>
                    <a:pt x="0" y="974690"/>
                    <a:pt x="0" y="877736"/>
                  </a:cubicBezTo>
                  <a:lnTo>
                    <a:pt x="0" y="175551"/>
                  </a:lnTo>
                  <a:close/>
                </a:path>
              </a:pathLst>
            </a:custGeom>
            <a:gradFill flip="none" rotWithShape="0">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7617" tIns="127617" rIns="127617" bIns="127617" numCol="1" spcCol="1270" anchor="ctr" anchorCtr="0">
              <a:noAutofit/>
            </a:bodyPr>
            <a:lstStyle/>
            <a:p>
              <a:pPr lvl="0" algn="ctr" defTabSz="889000">
                <a:lnSpc>
                  <a:spcPct val="90000"/>
                </a:lnSpc>
                <a:spcBef>
                  <a:spcPct val="0"/>
                </a:spcBef>
                <a:spcAft>
                  <a:spcPct val="35000"/>
                </a:spcAft>
              </a:pPr>
              <a:r>
                <a:rPr lang="en-US" sz="2000" kern="1200" dirty="0" smtClean="0"/>
                <a:t>Family &amp; Community Members</a:t>
              </a:r>
              <a:endParaRPr lang="en-US" sz="2000" kern="1200" dirty="0"/>
            </a:p>
          </p:txBody>
        </p:sp>
      </p:grpSp>
      <p:sp>
        <p:nvSpPr>
          <p:cNvPr id="2" name="Title 1"/>
          <p:cNvSpPr>
            <a:spLocks noGrp="1"/>
          </p:cNvSpPr>
          <p:nvPr>
            <p:ph type="title"/>
          </p:nvPr>
        </p:nvSpPr>
        <p:spPr>
          <a:xfrm>
            <a:off x="5866630" y="-651660"/>
            <a:ext cx="7772400" cy="914400"/>
          </a:xfrm>
        </p:spPr>
        <p:txBody>
          <a:bodyPr/>
          <a:lstStyle/>
          <a:p>
            <a:r>
              <a:rPr lang="en-US" sz="3200" dirty="0" smtClean="0"/>
              <a:t>Evolution of a ROAD SAFETY Program</a:t>
            </a:r>
            <a:endParaRPr lang="en-US" sz="3200" dirty="0"/>
          </a:p>
        </p:txBody>
      </p:sp>
      <p:sp>
        <p:nvSpPr>
          <p:cNvPr id="3" name="Text Placeholder 2"/>
          <p:cNvSpPr>
            <a:spLocks noGrp="1"/>
          </p:cNvSpPr>
          <p:nvPr>
            <p:ph type="body" idx="1"/>
          </p:nvPr>
        </p:nvSpPr>
        <p:spPr>
          <a:xfrm>
            <a:off x="865605" y="3156618"/>
            <a:ext cx="7543800" cy="4000500"/>
          </a:xfrm>
        </p:spPr>
        <p:txBody>
          <a:bodyPr/>
          <a:lstStyle/>
          <a:p>
            <a:pPr marL="457200" indent="-457200">
              <a:buFont typeface="Wingdings" panose="05000000000000000000" pitchFamily="2" charset="2"/>
              <a:buChar char="ü"/>
            </a:pPr>
            <a:r>
              <a:rPr lang="en-US" sz="2000" dirty="0" smtClean="0"/>
              <a:t>Executive leadership has acknowledged driving is likely the riskiest thing any employee does daily.</a:t>
            </a:r>
          </a:p>
          <a:p>
            <a:pPr marL="457200" indent="-457200">
              <a:buFont typeface="Wingdings" panose="05000000000000000000" pitchFamily="2" charset="2"/>
              <a:buChar char="ü"/>
            </a:pPr>
            <a:r>
              <a:rPr lang="en-US" sz="2000" dirty="0" smtClean="0"/>
              <a:t>Identify and prioritize threats and defenses.</a:t>
            </a:r>
          </a:p>
          <a:p>
            <a:pPr marL="0" indent="0"/>
            <a:r>
              <a:rPr lang="en-US" sz="2000" dirty="0"/>
              <a:t>	</a:t>
            </a:r>
            <a:r>
              <a:rPr lang="en-US" sz="2000" dirty="0" smtClean="0"/>
              <a:t>- Be sure to include contractors as well</a:t>
            </a:r>
          </a:p>
          <a:p>
            <a:pPr marL="457200" indent="-457200">
              <a:buFont typeface="Wingdings" panose="05000000000000000000" pitchFamily="2" charset="2"/>
              <a:buChar char="ü"/>
            </a:pPr>
            <a:r>
              <a:rPr lang="en-US" sz="2000" dirty="0" smtClean="0"/>
              <a:t>Leverage existing infrastructure</a:t>
            </a:r>
          </a:p>
          <a:p>
            <a:pPr marL="0" lvl="1" indent="0"/>
            <a:r>
              <a:rPr lang="en-US" sz="2000" dirty="0" smtClean="0"/>
              <a:t>	- Use NETS Comprehensive Guide to Road Safety</a:t>
            </a:r>
            <a:r>
              <a:rPr lang="en-US" sz="2000" dirty="0" smtClean="0">
                <a:latin typeface="Calibri" panose="020F0502020204030204" pitchFamily="34" charset="0"/>
              </a:rPr>
              <a:t>™</a:t>
            </a:r>
            <a:r>
              <a:rPr lang="en-US" sz="2000" dirty="0" smtClean="0"/>
              <a:t> 	(free-of-charge download)</a:t>
            </a:r>
          </a:p>
          <a:p>
            <a:pPr marL="457200" indent="-457200">
              <a:buFont typeface="Wingdings" panose="05000000000000000000" pitchFamily="2" charset="2"/>
              <a:buChar char="ü"/>
            </a:pPr>
            <a:r>
              <a:rPr lang="en-US" sz="2000" dirty="0" smtClean="0"/>
              <a:t>Work toward program extension and sustainability.</a:t>
            </a:r>
          </a:p>
          <a:p>
            <a:pPr marL="0" indent="0"/>
            <a:endParaRPr lang="en-US" sz="2400" dirty="0"/>
          </a:p>
        </p:txBody>
      </p:sp>
      <p:sp>
        <p:nvSpPr>
          <p:cNvPr id="11" name="TextBox 10"/>
          <p:cNvSpPr txBox="1"/>
          <p:nvPr/>
        </p:nvSpPr>
        <p:spPr>
          <a:xfrm>
            <a:off x="1335045" y="85027"/>
            <a:ext cx="7204668" cy="58477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3200" b="0" i="0" u="none" strike="noStrike" cap="none" spc="0" normalizeH="0" baseline="0" dirty="0" smtClean="0">
                <a:ln>
                  <a:noFill/>
                </a:ln>
                <a:solidFill>
                  <a:schemeClr val="bg1"/>
                </a:solidFill>
                <a:effectLst/>
                <a:uFillTx/>
                <a:latin typeface="Arial"/>
                <a:ea typeface="Arial"/>
                <a:cs typeface="Arial"/>
                <a:sym typeface="Arial"/>
              </a:rPr>
              <a:t>Building a ROAD SAFETY Culture</a:t>
            </a:r>
            <a:endParaRPr kumimoji="0" lang="en-US" sz="3200" b="0" i="0" u="none" strike="noStrike" cap="none" spc="0" normalizeH="0" baseline="0" dirty="0">
              <a:ln>
                <a:noFill/>
              </a:ln>
              <a:solidFill>
                <a:schemeClr val="bg1"/>
              </a:solidFill>
              <a:effectLst/>
              <a:uFillTx/>
              <a:latin typeface="Arial"/>
              <a:ea typeface="Arial"/>
              <a:cs typeface="Arial"/>
              <a:sym typeface="Arial"/>
            </a:endParaRPr>
          </a:p>
        </p:txBody>
      </p:sp>
      <p:sp>
        <p:nvSpPr>
          <p:cNvPr id="4" name="TextBox 3"/>
          <p:cNvSpPr txBox="1"/>
          <p:nvPr/>
        </p:nvSpPr>
        <p:spPr>
          <a:xfrm>
            <a:off x="8897456" y="6586409"/>
            <a:ext cx="454162"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7</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3561528821"/>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709" y="-43542"/>
            <a:ext cx="8375904" cy="914400"/>
          </a:xfrm>
        </p:spPr>
        <p:txBody>
          <a:bodyPr/>
          <a:lstStyle/>
          <a:p>
            <a:pPr algn="ctr"/>
            <a:r>
              <a:rPr lang="en-US" sz="3200" dirty="0" smtClean="0"/>
              <a:t>Building a ROAD SAFETY Culture</a:t>
            </a:r>
            <a:endParaRPr lang="en-US" sz="3200" dirty="0"/>
          </a:p>
        </p:txBody>
      </p:sp>
      <p:sp>
        <p:nvSpPr>
          <p:cNvPr id="3" name="Text Placeholder 2"/>
          <p:cNvSpPr>
            <a:spLocks noGrp="1"/>
          </p:cNvSpPr>
          <p:nvPr>
            <p:ph type="body" idx="1"/>
          </p:nvPr>
        </p:nvSpPr>
        <p:spPr>
          <a:xfrm>
            <a:off x="2253996" y="1414780"/>
            <a:ext cx="6890004" cy="4000500"/>
          </a:xfrm>
        </p:spPr>
        <p:txBody>
          <a:bodyPr/>
          <a:lstStyle/>
          <a:p>
            <a:pPr marL="457200" indent="-457200">
              <a:buFont typeface="Arial" panose="020B0604020202020204" pitchFamily="34" charset="0"/>
              <a:buChar char="•"/>
            </a:pPr>
            <a:r>
              <a:rPr lang="en-US" dirty="0" smtClean="0"/>
              <a:t>The </a:t>
            </a:r>
            <a:r>
              <a:rPr lang="en-US" dirty="0" smtClean="0">
                <a:solidFill>
                  <a:srgbClr val="C00000"/>
                </a:solidFill>
              </a:rPr>
              <a:t>WRONG</a:t>
            </a:r>
            <a:r>
              <a:rPr lang="en-US" dirty="0" smtClean="0"/>
              <a:t> Way - Rushed, following a galvanizing, high cost event.</a:t>
            </a:r>
          </a:p>
          <a:p>
            <a:pPr marL="457200" indent="-457200">
              <a:buFont typeface="Arial" panose="020B0604020202020204" pitchFamily="34" charset="0"/>
              <a:buChar char="•"/>
            </a:pPr>
            <a:r>
              <a:rPr lang="en-US" dirty="0" smtClean="0"/>
              <a:t>The </a:t>
            </a:r>
            <a:r>
              <a:rPr lang="en-US" dirty="0" smtClean="0">
                <a:solidFill>
                  <a:srgbClr val="00B050"/>
                </a:solidFill>
              </a:rPr>
              <a:t>RIGHT</a:t>
            </a:r>
            <a:r>
              <a:rPr lang="en-US" dirty="0" smtClean="0"/>
              <a:t> Way - Planned, researched, resourced and focused.</a:t>
            </a:r>
          </a:p>
          <a:p>
            <a:pPr marL="457200" indent="-457200">
              <a:buFont typeface="Arial" panose="020B0604020202020204" pitchFamily="34" charset="0"/>
              <a:buChar char="•"/>
            </a:pPr>
            <a:r>
              <a:rPr lang="en-US" dirty="0" smtClean="0"/>
              <a:t>Build as you go.</a:t>
            </a:r>
          </a:p>
          <a:p>
            <a:pPr marL="457200" indent="-457200">
              <a:buFont typeface="Arial" panose="020B0604020202020204" pitchFamily="34" charset="0"/>
              <a:buChar char="•"/>
            </a:pPr>
            <a:r>
              <a:rPr lang="en-US" dirty="0" smtClean="0"/>
              <a:t>Apply change management principles</a:t>
            </a:r>
            <a:r>
              <a:rPr lang="en-US" sz="3200" dirty="0" smtClean="0"/>
              <a:t>.</a:t>
            </a:r>
            <a:endParaRPr lang="en-US" sz="3200" dirty="0"/>
          </a:p>
        </p:txBody>
      </p:sp>
      <p:sp>
        <p:nvSpPr>
          <p:cNvPr id="4" name="TextBox 3"/>
          <p:cNvSpPr txBox="1"/>
          <p:nvPr/>
        </p:nvSpPr>
        <p:spPr>
          <a:xfrm>
            <a:off x="3255818" y="4779818"/>
            <a:ext cx="347209" cy="46166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2400" b="0" i="0" u="none" strike="noStrike" cap="none" spc="0" normalizeH="0" baseline="0" dirty="0" smtClean="0">
                <a:ln>
                  <a:noFill/>
                </a:ln>
                <a:solidFill>
                  <a:srgbClr val="FF0000"/>
                </a:solidFill>
                <a:effectLst/>
                <a:uFillTx/>
                <a:latin typeface="Arial"/>
                <a:ea typeface="Arial"/>
                <a:cs typeface="Arial"/>
                <a:sym typeface="Arial"/>
              </a:rPr>
              <a:t>   </a:t>
            </a:r>
            <a:endParaRPr kumimoji="0" lang="en-US" sz="2400" b="0" i="0" u="none" strike="noStrike" cap="none" spc="0" normalizeH="0" baseline="0" dirty="0">
              <a:ln>
                <a:noFill/>
              </a:ln>
              <a:solidFill>
                <a:srgbClr val="FF0000"/>
              </a:solidFill>
              <a:effectLst/>
              <a:uFillTx/>
              <a:latin typeface="Arial"/>
              <a:ea typeface="Arial"/>
              <a:cs typeface="Arial"/>
              <a:sym typeface="Arial"/>
            </a:endParaRPr>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2296" y="1808703"/>
            <a:ext cx="2174135" cy="2504518"/>
          </a:xfrm>
          <a:prstGeom prst="rect">
            <a:avLst/>
          </a:prstGeom>
        </p:spPr>
      </p:pic>
      <p:sp>
        <p:nvSpPr>
          <p:cNvPr id="5" name="TextBox 4"/>
          <p:cNvSpPr txBox="1"/>
          <p:nvPr/>
        </p:nvSpPr>
        <p:spPr>
          <a:xfrm>
            <a:off x="8896883" y="6576598"/>
            <a:ext cx="338557"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chemeClr val="bg1">
                    <a:lumMod val="65000"/>
                  </a:schemeClr>
                </a:solidFill>
                <a:effectLst/>
                <a:uFillTx/>
                <a:latin typeface="Arial"/>
                <a:ea typeface="Arial"/>
                <a:cs typeface="Arial"/>
                <a:sym typeface="Arial"/>
              </a:rPr>
              <a:t>8</a:t>
            </a:r>
            <a:endParaRPr kumimoji="0" lang="en-US" sz="16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spTree>
    <p:extLst>
      <p:ext uri="{BB962C8B-B14F-4D97-AF65-F5344CB8AC3E}">
        <p14:creationId xmlns:p14="http://schemas.microsoft.com/office/powerpoint/2010/main" val="1512493899"/>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832801"/>
            <a:ext cx="9144000" cy="5155774"/>
          </a:xfrm>
          <a:prstGeom prst="rect">
            <a:avLst/>
          </a:prstGeom>
        </p:spPr>
      </p:pic>
      <p:sp>
        <p:nvSpPr>
          <p:cNvPr id="2" name="Title 1"/>
          <p:cNvSpPr>
            <a:spLocks noGrp="1"/>
          </p:cNvSpPr>
          <p:nvPr>
            <p:ph type="title"/>
          </p:nvPr>
        </p:nvSpPr>
        <p:spPr>
          <a:xfrm>
            <a:off x="-81885" y="-54592"/>
            <a:ext cx="9116704" cy="914400"/>
          </a:xfrm>
        </p:spPr>
        <p:txBody>
          <a:bodyPr/>
          <a:lstStyle/>
          <a:p>
            <a:r>
              <a:rPr lang="en-US" sz="3200" dirty="0" smtClean="0"/>
              <a:t>Learn from Others– Don’t Wait for a Tragic Event</a:t>
            </a:r>
            <a:endParaRPr lang="en-US" sz="3200" dirty="0"/>
          </a:p>
        </p:txBody>
      </p:sp>
      <p:pic>
        <p:nvPicPr>
          <p:cNvPr id="5" name="Picture 4"/>
          <p:cNvPicPr>
            <a:picLocks noChangeAspect="1"/>
          </p:cNvPicPr>
          <p:nvPr/>
        </p:nvPicPr>
        <p:blipFill>
          <a:blip r:embed="rId4"/>
          <a:stretch>
            <a:fillRect/>
          </a:stretch>
        </p:blipFill>
        <p:spPr>
          <a:xfrm>
            <a:off x="132965" y="1752600"/>
            <a:ext cx="4102964" cy="3499407"/>
          </a:xfrm>
          <a:prstGeom prst="rect">
            <a:avLst/>
          </a:prstGeom>
        </p:spPr>
      </p:pic>
      <p:sp>
        <p:nvSpPr>
          <p:cNvPr id="6" name="Rectangle 5"/>
          <p:cNvSpPr/>
          <p:nvPr/>
        </p:nvSpPr>
        <p:spPr>
          <a:xfrm>
            <a:off x="307075" y="2005709"/>
            <a:ext cx="4572000" cy="2585323"/>
          </a:xfrm>
          <a:prstGeom prst="rect">
            <a:avLst/>
          </a:prstGeom>
        </p:spPr>
        <p:txBody>
          <a:bodyPr>
            <a:spAutoFit/>
          </a:bodyPr>
          <a:lstStyle/>
          <a:p>
            <a:r>
              <a:rPr lang="en-US" sz="1800" dirty="0">
                <a:solidFill>
                  <a:schemeClr val="accent5">
                    <a:lumMod val="25000"/>
                  </a:schemeClr>
                </a:solidFill>
              </a:rPr>
              <a:t>“We had a comprehensive vehicle</a:t>
            </a:r>
          </a:p>
          <a:p>
            <a:r>
              <a:rPr lang="en-US" sz="1800" dirty="0">
                <a:solidFill>
                  <a:schemeClr val="accent5">
                    <a:lumMod val="25000"/>
                  </a:schemeClr>
                </a:solidFill>
              </a:rPr>
              <a:t>safety program in place for our </a:t>
            </a:r>
          </a:p>
          <a:p>
            <a:r>
              <a:rPr lang="en-US" sz="1800" dirty="0">
                <a:solidFill>
                  <a:schemeClr val="accent5">
                    <a:lumMod val="25000"/>
                  </a:schemeClr>
                </a:solidFill>
              </a:rPr>
              <a:t>business drivers but realized we </a:t>
            </a:r>
          </a:p>
          <a:p>
            <a:r>
              <a:rPr lang="en-US" sz="1800" dirty="0">
                <a:solidFill>
                  <a:schemeClr val="accent5">
                    <a:lumMod val="25000"/>
                  </a:schemeClr>
                </a:solidFill>
              </a:rPr>
              <a:t>were losing PhD scientists and </a:t>
            </a:r>
          </a:p>
          <a:p>
            <a:r>
              <a:rPr lang="en-US" sz="1800" dirty="0" smtClean="0">
                <a:solidFill>
                  <a:schemeClr val="accent5">
                    <a:lumMod val="25000"/>
                  </a:schemeClr>
                </a:solidFill>
              </a:rPr>
              <a:t>executives </a:t>
            </a:r>
            <a:r>
              <a:rPr lang="en-US" sz="1800" dirty="0" smtClean="0">
                <a:solidFill>
                  <a:schemeClr val="accent5">
                    <a:lumMod val="25000"/>
                  </a:schemeClr>
                </a:solidFill>
              </a:rPr>
              <a:t>– among other </a:t>
            </a:r>
            <a:r>
              <a:rPr lang="en-US" sz="1800" dirty="0">
                <a:solidFill>
                  <a:schemeClr val="accent5">
                    <a:lumMod val="25000"/>
                  </a:schemeClr>
                </a:solidFill>
              </a:rPr>
              <a:t>valuable </a:t>
            </a:r>
          </a:p>
          <a:p>
            <a:r>
              <a:rPr lang="en-US" sz="1800" smtClean="0">
                <a:solidFill>
                  <a:schemeClr val="accent5">
                    <a:lumMod val="25000"/>
                  </a:schemeClr>
                </a:solidFill>
              </a:rPr>
              <a:t>employees </a:t>
            </a:r>
            <a:r>
              <a:rPr lang="en-US" sz="1800" dirty="0" smtClean="0">
                <a:solidFill>
                  <a:schemeClr val="accent5">
                    <a:lumMod val="25000"/>
                  </a:schemeClr>
                </a:solidFill>
              </a:rPr>
              <a:t>– </a:t>
            </a:r>
            <a:r>
              <a:rPr lang="en-US" sz="1800" dirty="0">
                <a:solidFill>
                  <a:schemeClr val="accent5">
                    <a:lumMod val="25000"/>
                  </a:schemeClr>
                </a:solidFill>
              </a:rPr>
              <a:t>to traffic crashes.  We </a:t>
            </a:r>
          </a:p>
          <a:p>
            <a:r>
              <a:rPr lang="en-US" sz="1800" dirty="0">
                <a:solidFill>
                  <a:schemeClr val="accent5">
                    <a:lumMod val="25000"/>
                  </a:schemeClr>
                </a:solidFill>
              </a:rPr>
              <a:t>knew we needed to put a road safety program in place to reach all of our </a:t>
            </a:r>
          </a:p>
          <a:p>
            <a:r>
              <a:rPr lang="en-US" sz="1800" dirty="0">
                <a:solidFill>
                  <a:schemeClr val="accent5">
                    <a:lumMod val="25000"/>
                  </a:schemeClr>
                </a:solidFill>
              </a:rPr>
              <a:t>people.”</a:t>
            </a:r>
          </a:p>
        </p:txBody>
      </p:sp>
      <p:sp>
        <p:nvSpPr>
          <p:cNvPr id="9" name="Rectangle 8"/>
          <p:cNvSpPr/>
          <p:nvPr/>
        </p:nvSpPr>
        <p:spPr>
          <a:xfrm>
            <a:off x="-101553" y="5213163"/>
            <a:ext cx="4572000" cy="738664"/>
          </a:xfrm>
          <a:prstGeom prst="rect">
            <a:avLst/>
          </a:prstGeom>
        </p:spPr>
        <p:txBody>
          <a:bodyPr>
            <a:spAutoFit/>
          </a:bodyPr>
          <a:lstStyle/>
          <a:p>
            <a:pPr algn="ctr"/>
            <a:r>
              <a:rPr lang="en-US" sz="1400" i="1" dirty="0">
                <a:solidFill>
                  <a:schemeClr val="accent5">
                    <a:lumMod val="25000"/>
                  </a:schemeClr>
                </a:solidFill>
              </a:rPr>
              <a:t>These are real scenarios from NETS member</a:t>
            </a:r>
          </a:p>
          <a:p>
            <a:pPr algn="ctr"/>
            <a:r>
              <a:rPr lang="en-US" sz="1400" i="1" dirty="0">
                <a:solidFill>
                  <a:schemeClr val="accent5">
                    <a:lumMod val="25000"/>
                  </a:schemeClr>
                </a:solidFill>
              </a:rPr>
              <a:t>companies. Names and company names have</a:t>
            </a:r>
          </a:p>
          <a:p>
            <a:pPr algn="ctr"/>
            <a:r>
              <a:rPr lang="en-US" sz="1400" i="1" dirty="0">
                <a:solidFill>
                  <a:schemeClr val="accent5">
                    <a:lumMod val="25000"/>
                  </a:schemeClr>
                </a:solidFill>
              </a:rPr>
              <a:t>been redacted. </a:t>
            </a:r>
          </a:p>
        </p:txBody>
      </p:sp>
      <p:sp>
        <p:nvSpPr>
          <p:cNvPr id="4" name="TextBox 3"/>
          <p:cNvSpPr txBox="1"/>
          <p:nvPr/>
        </p:nvSpPr>
        <p:spPr>
          <a:xfrm>
            <a:off x="8894928" y="6559114"/>
            <a:ext cx="304252"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chemeClr val="bg1">
                    <a:lumMod val="65000"/>
                  </a:schemeClr>
                </a:solidFill>
                <a:effectLst/>
                <a:uFillTx/>
                <a:latin typeface="Arial"/>
                <a:ea typeface="Arial"/>
                <a:cs typeface="Arial"/>
                <a:sym typeface="Arial"/>
              </a:rPr>
              <a:t>9</a:t>
            </a:r>
            <a:endParaRPr kumimoji="0" lang="en-US" sz="1400" b="0" i="0" u="none" strike="noStrike" cap="none" spc="0" normalizeH="0" baseline="0" dirty="0">
              <a:ln>
                <a:noFill/>
              </a:ln>
              <a:solidFill>
                <a:schemeClr val="bg1">
                  <a:lumMod val="65000"/>
                </a:schemeClr>
              </a:solidFill>
              <a:effectLst/>
              <a:uFillTx/>
              <a:latin typeface="Arial"/>
              <a:ea typeface="Arial"/>
              <a:cs typeface="Arial"/>
              <a:sym typeface="Arial"/>
            </a:endParaRPr>
          </a:p>
        </p:txBody>
      </p:sp>
      <p:grpSp>
        <p:nvGrpSpPr>
          <p:cNvPr id="11" name="Group 10"/>
          <p:cNvGrpSpPr/>
          <p:nvPr/>
        </p:nvGrpSpPr>
        <p:grpSpPr>
          <a:xfrm>
            <a:off x="5087475" y="3590038"/>
            <a:ext cx="3922680" cy="1772468"/>
            <a:chOff x="5087475" y="3590038"/>
            <a:chExt cx="3922680" cy="1772468"/>
          </a:xfrm>
        </p:grpSpPr>
        <p:sp>
          <p:nvSpPr>
            <p:cNvPr id="3" name="Rounded Rectangular Callout 2"/>
            <p:cNvSpPr/>
            <p:nvPr/>
          </p:nvSpPr>
          <p:spPr>
            <a:xfrm>
              <a:off x="5087475" y="3590038"/>
              <a:ext cx="3866896" cy="1772468"/>
            </a:xfrm>
            <a:prstGeom prst="wedgeRoundRectCallout">
              <a:avLst>
                <a:gd name="adj1" fmla="val 1849"/>
                <a:gd name="adj2" fmla="val 73534"/>
                <a:gd name="adj3" fmla="val 16667"/>
              </a:avLst>
            </a:prstGeom>
            <a:solidFill>
              <a:schemeClr val="accent5">
                <a:lumMod val="90000"/>
                <a:alpha val="36000"/>
              </a:schemeClr>
            </a:solidFill>
            <a:ln w="25400" cap="flat">
              <a:solidFill>
                <a:schemeClr val="accent1">
                  <a:lumMod val="25000"/>
                </a:schemeClr>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Arial"/>
                <a:ea typeface="Arial"/>
                <a:cs typeface="Arial"/>
                <a:sym typeface="Arial"/>
              </a:endParaRPr>
            </a:p>
          </p:txBody>
        </p:sp>
        <p:sp>
          <p:nvSpPr>
            <p:cNvPr id="10" name="TextBox 9"/>
            <p:cNvSpPr txBox="1"/>
            <p:nvPr/>
          </p:nvSpPr>
          <p:spPr>
            <a:xfrm>
              <a:off x="5206673" y="3737610"/>
              <a:ext cx="3803482" cy="147732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chemeClr val="accent1">
                      <a:lumMod val="25000"/>
                    </a:schemeClr>
                  </a:solidFill>
                  <a:effectLst/>
                  <a:uFillTx/>
                  <a:latin typeface="Arial"/>
                  <a:ea typeface="Arial"/>
                  <a:cs typeface="Arial"/>
                  <a:sym typeface="Arial"/>
                </a:rPr>
                <a:t>“We looked at our employee losses </a:t>
              </a:r>
            </a:p>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chemeClr val="accent1">
                      <a:lumMod val="25000"/>
                    </a:schemeClr>
                  </a:solidFill>
                  <a:effectLst/>
                  <a:uFillTx/>
                  <a:latin typeface="Arial"/>
                  <a:ea typeface="Arial"/>
                  <a:cs typeface="Arial"/>
                  <a:sym typeface="Arial"/>
                </a:rPr>
                <a:t>over</a:t>
              </a:r>
              <a:r>
                <a:rPr kumimoji="0" lang="en-US" sz="1800" b="0" i="0" u="none" strike="noStrike" cap="none" spc="0" normalizeH="0" dirty="0" smtClean="0">
                  <a:ln>
                    <a:noFill/>
                  </a:ln>
                  <a:solidFill>
                    <a:schemeClr val="accent1">
                      <a:lumMod val="25000"/>
                    </a:schemeClr>
                  </a:solidFill>
                  <a:effectLst/>
                  <a:uFillTx/>
                  <a:latin typeface="Arial"/>
                  <a:ea typeface="Arial"/>
                  <a:cs typeface="Arial"/>
                  <a:sym typeface="Arial"/>
                </a:rPr>
                <a:t> a 12-month period and </a:t>
              </a:r>
            </a:p>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dirty="0" smtClean="0">
                  <a:ln>
                    <a:noFill/>
                  </a:ln>
                  <a:solidFill>
                    <a:schemeClr val="accent1">
                      <a:lumMod val="25000"/>
                    </a:schemeClr>
                  </a:solidFill>
                  <a:effectLst/>
                  <a:uFillTx/>
                  <a:latin typeface="Arial"/>
                  <a:ea typeface="Arial"/>
                  <a:cs typeface="Arial"/>
                  <a:sym typeface="Arial"/>
                </a:rPr>
                <a:t>discovered that worldwide, more </a:t>
              </a:r>
            </a:p>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dirty="0" smtClean="0">
                  <a:ln>
                    <a:noFill/>
                  </a:ln>
                  <a:solidFill>
                    <a:schemeClr val="accent1">
                      <a:lumMod val="25000"/>
                    </a:schemeClr>
                  </a:solidFill>
                  <a:effectLst/>
                  <a:uFillTx/>
                  <a:latin typeface="Arial"/>
                  <a:ea typeface="Arial"/>
                  <a:cs typeface="Arial"/>
                  <a:sym typeface="Arial"/>
                </a:rPr>
                <a:t>than 75% were killed in crashes </a:t>
              </a:r>
            </a:p>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dirty="0" smtClean="0">
                  <a:ln>
                    <a:noFill/>
                  </a:ln>
                  <a:solidFill>
                    <a:schemeClr val="accent1">
                      <a:lumMod val="25000"/>
                    </a:schemeClr>
                  </a:solidFill>
                  <a:effectLst/>
                  <a:uFillTx/>
                  <a:latin typeface="Arial"/>
                  <a:ea typeface="Arial"/>
                  <a:cs typeface="Arial"/>
                  <a:sym typeface="Arial"/>
                </a:rPr>
                <a:t>commuting to and from work.”</a:t>
              </a:r>
              <a:endParaRPr kumimoji="0" lang="en-US" sz="1800" b="0" i="0" u="none" strike="noStrike" cap="none" spc="0" normalizeH="0" baseline="0" dirty="0">
                <a:ln>
                  <a:noFill/>
                </a:ln>
                <a:solidFill>
                  <a:schemeClr val="accent1">
                    <a:lumMod val="25000"/>
                  </a:schemeClr>
                </a:solidFill>
                <a:effectLst/>
                <a:uFillTx/>
                <a:latin typeface="Arial"/>
                <a:ea typeface="Arial"/>
                <a:cs typeface="Arial"/>
                <a:sym typeface="Arial"/>
              </a:endParaRPr>
            </a:p>
          </p:txBody>
        </p:sp>
      </p:grpSp>
    </p:spTree>
    <p:extLst>
      <p:ext uri="{BB962C8B-B14F-4D97-AF65-F5344CB8AC3E}">
        <p14:creationId xmlns:p14="http://schemas.microsoft.com/office/powerpoint/2010/main" val="739511738"/>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3389</TotalTime>
  <Words>2296</Words>
  <Application>Microsoft Office PowerPoint</Application>
  <PresentationFormat>On-screen Show (4:3)</PresentationFormat>
  <Paragraphs>179</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Roman</vt:lpstr>
      <vt:lpstr>Calibri</vt:lpstr>
      <vt:lpstr>Wingdings</vt:lpstr>
      <vt:lpstr>Default</vt:lpstr>
      <vt:lpstr>Making safe driving for all</vt:lpstr>
      <vt:lpstr>Nearly All Employees Drive Daily</vt:lpstr>
      <vt:lpstr>Characteristics of a Serious SAFETY CULTURE</vt:lpstr>
      <vt:lpstr>What Contributes Significantly to Employee Losses?</vt:lpstr>
      <vt:lpstr>Where Are You on the ROAD SAFETY Staircase?</vt:lpstr>
      <vt:lpstr>Where Are You on the ROAD SAFETY Staircase?</vt:lpstr>
      <vt:lpstr>Evolution of a ROAD SAFETY Program</vt:lpstr>
      <vt:lpstr>Building a ROAD SAFETY Culture</vt:lpstr>
      <vt:lpstr>Learn from Others– Don’t Wait for a Tragic Event</vt:lpstr>
      <vt:lpstr>Start With Seat Belt Use</vt:lpstr>
      <vt:lpstr>Seat Belts Save Lives and Reduce Serious Injury</vt:lpstr>
      <vt:lpstr>Mobile Device Use While Driving</vt:lpstr>
      <vt:lpstr>Concerns for Employers</vt:lpstr>
      <vt:lpstr>Mobile Device Use Behind the Wheel: Issue of Safety &amp; Liability</vt:lpstr>
      <vt:lpstr>Why all Employees Should be Included in a Mobile Device Policy</vt:lpstr>
      <vt:lpstr>Mobile Device Responsibility as Part of Corporate Safety Culture</vt:lpstr>
      <vt:lpstr>Driving Your Safety Culture Home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safe driving (for all)</dc:title>
  <dc:creator>Lynda Morrissey</dc:creator>
  <cp:lastModifiedBy>Lynda Morrissey</cp:lastModifiedBy>
  <cp:revision>121</cp:revision>
  <cp:lastPrinted>2014-07-21T18:44:22Z</cp:lastPrinted>
  <dcterms:modified xsi:type="dcterms:W3CDTF">2014-08-06T16:44:33Z</dcterms:modified>
</cp:coreProperties>
</file>