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  <p:sldId id="266" r:id="rId12"/>
    <p:sldId id="268" r:id="rId13"/>
    <p:sldId id="267" r:id="rId14"/>
    <p:sldId id="269" r:id="rId15"/>
    <p:sldId id="271" r:id="rId16"/>
    <p:sldId id="270" r:id="rId17"/>
    <p:sldId id="273" r:id="rId18"/>
    <p:sldId id="274" r:id="rId19"/>
    <p:sldId id="275" r:id="rId20"/>
  </p:sldIdLst>
  <p:sldSz cx="9144000" cy="6858000" type="screen4x3"/>
  <p:notesSz cx="6858000" cy="9144000"/>
  <p:defaultTextStyle>
    <a:lvl1pPr>
      <a:defRPr sz="2400">
        <a:latin typeface="Arial"/>
        <a:ea typeface="Arial"/>
        <a:cs typeface="Arial"/>
        <a:sym typeface="Arial"/>
      </a:defRPr>
    </a:lvl1pPr>
    <a:lvl2pPr indent="457200">
      <a:defRPr sz="2400">
        <a:latin typeface="Arial"/>
        <a:ea typeface="Arial"/>
        <a:cs typeface="Arial"/>
        <a:sym typeface="Arial"/>
      </a:defRPr>
    </a:lvl2pPr>
    <a:lvl3pPr indent="914400">
      <a:defRPr sz="2400">
        <a:latin typeface="Arial"/>
        <a:ea typeface="Arial"/>
        <a:cs typeface="Arial"/>
        <a:sym typeface="Arial"/>
      </a:defRPr>
    </a:lvl3pPr>
    <a:lvl4pPr indent="1371600">
      <a:defRPr sz="2400">
        <a:latin typeface="Arial"/>
        <a:ea typeface="Arial"/>
        <a:cs typeface="Arial"/>
        <a:sym typeface="Arial"/>
      </a:defRPr>
    </a:lvl4pPr>
    <a:lvl5pPr indent="1828800">
      <a:defRPr sz="2400">
        <a:latin typeface="Arial"/>
        <a:ea typeface="Arial"/>
        <a:cs typeface="Arial"/>
        <a:sym typeface="Arial"/>
      </a:defRPr>
    </a:lvl5pPr>
    <a:lvl6pPr>
      <a:defRPr sz="2400">
        <a:latin typeface="Arial"/>
        <a:ea typeface="Arial"/>
        <a:cs typeface="Arial"/>
        <a:sym typeface="Arial"/>
      </a:defRPr>
    </a:lvl6pPr>
    <a:lvl7pPr>
      <a:defRPr sz="2400">
        <a:latin typeface="Arial"/>
        <a:ea typeface="Arial"/>
        <a:cs typeface="Arial"/>
        <a:sym typeface="Arial"/>
      </a:defRPr>
    </a:lvl7pPr>
    <a:lvl8pPr>
      <a:defRPr sz="2400">
        <a:latin typeface="Arial"/>
        <a:ea typeface="Arial"/>
        <a:cs typeface="Arial"/>
        <a:sym typeface="Arial"/>
      </a:defRPr>
    </a:lvl8pPr>
    <a:lvl9pPr>
      <a:defRPr sz="2400"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7D22"/>
    <a:srgbClr val="F68922"/>
    <a:srgbClr val="FF9900"/>
    <a:srgbClr val="39A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54289925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94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3712269" y="1886346"/>
            <a:ext cx="5127824" cy="1263254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005493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200" b="1">
                <a:solidFill>
                  <a:srgbClr val="005493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3709838" y="5172273"/>
            <a:ext cx="4994673" cy="750541"/>
          </a:xfrm>
          <a:prstGeom prst="rect">
            <a:avLst/>
          </a:prstGeom>
        </p:spPr>
        <p:txBody>
          <a:bodyPr/>
          <a:lstStyle>
            <a:lvl1pPr marL="0" indent="0">
              <a:defRPr sz="2700">
                <a:solidFill>
                  <a:srgbClr val="00847F"/>
                </a:solidFill>
              </a:defRPr>
            </a:lvl1pPr>
            <a:lvl2pPr marL="0" indent="457200">
              <a:defRPr sz="2700">
                <a:solidFill>
                  <a:srgbClr val="5E5E5E"/>
                </a:solidFill>
              </a:defRPr>
            </a:lvl2pPr>
            <a:lvl3pPr marL="0" indent="914400">
              <a:defRPr sz="2700">
                <a:solidFill>
                  <a:srgbClr val="5E5E5E"/>
                </a:solidFill>
              </a:defRPr>
            </a:lvl3pPr>
            <a:lvl4pPr marL="0" indent="1371600">
              <a:defRPr sz="2700">
                <a:solidFill>
                  <a:srgbClr val="5E5E5E"/>
                </a:solidFill>
              </a:defRPr>
            </a:lvl4pPr>
            <a:lvl5pPr marL="0" indent="1828800">
              <a:buSzTx/>
              <a:buNone/>
              <a:defRPr sz="2700">
                <a:solidFill>
                  <a:srgbClr val="5E5E5E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00847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F26922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defRPr sz="2800"/>
            </a:lvl2pPr>
            <a:lvl3pPr>
              <a:defRPr sz="2800"/>
            </a:lvl3pPr>
            <a:lvl4pPr>
              <a:defRPr sz="2800"/>
            </a:lvl4pPr>
            <a:lvl5pPr marL="2184400" indent="-355600"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25BA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F26922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14400" y="1689100"/>
            <a:ext cx="7543800" cy="4000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2pPr>
              <a:defRPr sz="2800"/>
            </a:lvl2pPr>
            <a:lvl3pPr>
              <a:defRPr sz="2800"/>
            </a:lvl3pPr>
            <a:lvl4pPr>
              <a:defRPr sz="2800"/>
            </a:lvl4pPr>
            <a:lvl5pPr marL="2184400" indent="-355600"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25BA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25BA9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1pPr>
      <a:lvl2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2pPr>
      <a:lvl3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3pPr>
      <a:lvl4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4pPr>
      <a:lvl5pPr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5pPr>
      <a:lvl6pPr indent="4572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6pPr>
      <a:lvl7pPr indent="9144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7pPr>
      <a:lvl8pPr indent="13716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8pPr>
      <a:lvl9pPr indent="1828800" algn="r">
        <a:defRPr sz="2400" b="1">
          <a:solidFill>
            <a:srgbClr val="F26922"/>
          </a:solidFill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1pPr>
      <a:lvl2pPr marL="342900" indent="1143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2pPr>
      <a:lvl3pPr marL="342900" indent="5715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3pPr>
      <a:lvl4pPr marL="342900" indent="1028700">
        <a:spcBef>
          <a:spcPts val="600"/>
        </a:spcBef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4pPr>
      <a:lvl5pPr marL="2209800" indent="-381000">
        <a:spcBef>
          <a:spcPts val="600"/>
        </a:spcBef>
        <a:buSzPct val="100000"/>
        <a:buChar char="»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5pPr>
      <a:lvl6pPr marL="26670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6pPr>
      <a:lvl7pPr marL="31242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7pPr>
      <a:lvl8pPr marL="35814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8pPr>
      <a:lvl9pPr marL="4038600" indent="-381000">
        <a:spcBef>
          <a:spcPts val="600"/>
        </a:spcBef>
        <a:buSzPct val="100000"/>
        <a:buChar char="•"/>
        <a:defRPr sz="3000">
          <a:solidFill>
            <a:srgbClr val="325BA9"/>
          </a:solidFill>
          <a:latin typeface="Arial"/>
          <a:ea typeface="Arial"/>
          <a:cs typeface="Arial"/>
          <a:sym typeface="Arial"/>
        </a:defRPr>
      </a:lvl9pPr>
    </p:bodyStyle>
    <p:otherStyle>
      <a:lvl1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>
        <a:defRPr sz="10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112" y="1963420"/>
            <a:ext cx="7543800" cy="4000500"/>
          </a:xfrm>
        </p:spPr>
        <p:txBody>
          <a:bodyPr/>
          <a:lstStyle/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Blew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into a breathalyzer 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29000" y="1408176"/>
            <a:ext cx="2478024" cy="362102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flat">
            <a:solidFill>
              <a:schemeClr val="accent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755" y="1541907"/>
            <a:ext cx="2220802" cy="3353561"/>
          </a:xfrm>
          <a:prstGeom prst="rect">
            <a:avLst/>
          </a:prstGeom>
          <a:ln w="38100"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0802" y="2717399"/>
            <a:ext cx="1462694" cy="900898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-45783" y="5445715"/>
            <a:ext cx="731583" cy="518205"/>
            <a:chOff x="-45783" y="5445715"/>
            <a:chExt cx="731583" cy="518205"/>
          </a:xfrm>
        </p:grpSpPr>
        <p:grpSp>
          <p:nvGrpSpPr>
            <p:cNvPr id="14" name="Group 13"/>
            <p:cNvGrpSpPr/>
            <p:nvPr/>
          </p:nvGrpSpPr>
          <p:grpSpPr>
            <a:xfrm>
              <a:off x="-45783" y="5445715"/>
              <a:ext cx="731583" cy="518205"/>
              <a:chOff x="-45783" y="5445715"/>
              <a:chExt cx="731583" cy="51820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45783" y="5445715"/>
                <a:ext cx="731583" cy="518205"/>
              </a:xfrm>
              <a:prstGeom prst="rect">
                <a:avLst/>
              </a:prstGeom>
            </p:spPr>
          </p:pic>
          <p:sp>
            <p:nvSpPr>
              <p:cNvPr id="8" name="Oval 7"/>
              <p:cNvSpPr/>
              <p:nvPr/>
            </p:nvSpPr>
            <p:spPr>
              <a:xfrm>
                <a:off x="210280" y="5532120"/>
                <a:ext cx="219488" cy="210311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bevel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64560" y="5482375"/>
              <a:ext cx="47552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10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81969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556" y="1597279"/>
            <a:ext cx="8065827" cy="4000500"/>
          </a:xfrm>
        </p:spPr>
        <p:txBody>
          <a:bodyPr/>
          <a:lstStyle/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Taken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to the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jail, booked for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Driving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	Under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the Influence (DUI)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22164" y="1439355"/>
            <a:ext cx="4581144" cy="3163824"/>
          </a:xfrm>
          <a:prstGeom prst="rect">
            <a:avLst/>
          </a:prstGeom>
          <a:solidFill>
            <a:schemeClr val="tx2">
              <a:lumMod val="75000"/>
            </a:schemeClr>
          </a:solidFill>
          <a:ln w="25400" cap="flat">
            <a:solidFill>
              <a:srgbClr val="BBE0E3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611" y="1597279"/>
            <a:ext cx="4286250" cy="2847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067" y="2352865"/>
            <a:ext cx="1502140" cy="92519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45783" y="5410177"/>
            <a:ext cx="827562" cy="518205"/>
            <a:chOff x="-45783" y="5410177"/>
            <a:chExt cx="827562" cy="51820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45783" y="5410177"/>
              <a:ext cx="731583" cy="51820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62511" y="5447928"/>
              <a:ext cx="61926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11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60126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8448" y="283464"/>
            <a:ext cx="7772400" cy="914400"/>
          </a:xfrm>
        </p:spPr>
        <p:txBody>
          <a:bodyPr/>
          <a:lstStyle/>
          <a:p>
            <a:r>
              <a:rPr lang="en-US" dirty="0" smtClean="0">
                <a:solidFill>
                  <a:srgbClr val="F67D22"/>
                </a:solidFill>
              </a:rPr>
              <a:t>What a night out can cost if you don’t #PlanAhead?</a:t>
            </a:r>
            <a:endParaRPr lang="en-US" dirty="0">
              <a:solidFill>
                <a:srgbClr val="F67D2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378204"/>
            <a:ext cx="7543800" cy="431139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Court costs</a:t>
            </a:r>
            <a:r>
              <a:rPr lang="en-US" sz="1800" dirty="0"/>
              <a:t>			</a:t>
            </a:r>
            <a:r>
              <a:rPr lang="en-US" sz="2000" b="1" dirty="0"/>
              <a:t>$250 to $1500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Legal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fees</a:t>
            </a:r>
            <a:r>
              <a:rPr lang="en-US" sz="1800" dirty="0"/>
              <a:t>			</a:t>
            </a:r>
            <a:r>
              <a:rPr lang="en-US" sz="2000" b="1" dirty="0"/>
              <a:t>$2,000 to hire a lawyer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000" b="1" dirty="0"/>
              <a:t>				</a:t>
            </a:r>
            <a:r>
              <a:rPr lang="en-US" sz="2000" b="1" dirty="0" smtClean="0"/>
              <a:t>	$</a:t>
            </a:r>
            <a:r>
              <a:rPr lang="en-US" sz="2000" b="1" dirty="0"/>
              <a:t>5,000 if you go to trial</a:t>
            </a:r>
          </a:p>
          <a:p>
            <a:pPr>
              <a:spcAft>
                <a:spcPts val="1200"/>
              </a:spcAft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License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reinstatement</a:t>
            </a:r>
            <a:r>
              <a:rPr lang="en-US" sz="1800" dirty="0"/>
              <a:t>	</a:t>
            </a:r>
            <a:r>
              <a:rPr lang="en-US" sz="1800" dirty="0" smtClean="0"/>
              <a:t>	</a:t>
            </a:r>
            <a:r>
              <a:rPr lang="en-US" sz="2000" b="1" dirty="0" smtClean="0"/>
              <a:t>$</a:t>
            </a:r>
            <a:r>
              <a:rPr lang="en-US" sz="2000" b="1" dirty="0"/>
              <a:t>250 - $500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Counseling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or drug </a:t>
            </a:r>
            <a:r>
              <a:rPr lang="en-US" sz="1800" dirty="0"/>
              <a:t>		</a:t>
            </a:r>
            <a:r>
              <a:rPr lang="en-US" sz="2000" b="1" dirty="0"/>
              <a:t>$100 to $500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rehabilitation course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(if required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r>
              <a:rPr lang="en-US" sz="1800" dirty="0"/>
              <a:t>	</a:t>
            </a:r>
            <a:endParaRPr lang="en-US" sz="1800" dirty="0" smtClean="0"/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Ignition interlock </a:t>
            </a:r>
            <a:r>
              <a:rPr lang="en-US" sz="1800" dirty="0"/>
              <a:t>	</a:t>
            </a:r>
            <a:r>
              <a:rPr lang="en-US" sz="1800" dirty="0" smtClean="0"/>
              <a:t>	</a:t>
            </a:r>
            <a:r>
              <a:rPr lang="en-US" sz="2000" b="1" dirty="0" smtClean="0"/>
              <a:t>$</a:t>
            </a:r>
            <a:r>
              <a:rPr lang="en-US" sz="2000" b="1" dirty="0"/>
              <a:t>100 setup fee 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(required in some states) </a:t>
            </a:r>
            <a:r>
              <a:rPr lang="en-US" sz="1800" dirty="0"/>
              <a:t>	</a:t>
            </a:r>
            <a:r>
              <a:rPr lang="en-US" sz="2000" b="1" dirty="0" smtClean="0"/>
              <a:t>$</a:t>
            </a:r>
            <a:r>
              <a:rPr lang="en-US" sz="2000" b="1" dirty="0"/>
              <a:t>50-$100 monthly rental fee </a:t>
            </a:r>
            <a:r>
              <a:rPr lang="en-US" sz="2000" b="1" dirty="0" smtClean="0"/>
              <a:t>					(average 3 </a:t>
            </a:r>
            <a:r>
              <a:rPr lang="en-US" sz="2000" b="1" dirty="0"/>
              <a:t>months for first </a:t>
            </a:r>
            <a:r>
              <a:rPr lang="en-US" sz="2000" b="1" dirty="0" smtClean="0"/>
              <a:t>					offense</a:t>
            </a:r>
            <a:r>
              <a:rPr lang="en-US" sz="2000" b="1" dirty="0"/>
              <a:t>)</a:t>
            </a:r>
          </a:p>
          <a:p>
            <a:endParaRPr lang="en-US" sz="1800" dirty="0"/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3816" y="5689600"/>
            <a:ext cx="3758184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1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*Multiple sources. Costs vary from</a:t>
            </a:r>
            <a:r>
              <a:rPr kumimoji="0" lang="en-US" sz="1100" b="0" i="1" u="none" strike="noStrike" cap="none" spc="0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state to state.</a:t>
            </a:r>
            <a:endParaRPr kumimoji="0" lang="en-US" sz="1100" b="0" i="1" u="none" strike="noStrike" cap="none" spc="0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45783" y="5430497"/>
            <a:ext cx="809307" cy="518205"/>
            <a:chOff x="-45783" y="5430497"/>
            <a:chExt cx="809307" cy="51820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5783" y="5430497"/>
              <a:ext cx="731583" cy="51820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60020" y="5457929"/>
              <a:ext cx="60350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12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5283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24508"/>
            <a:ext cx="7543800" cy="40005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Insurance rate increase </a:t>
            </a:r>
            <a:r>
              <a:rPr lang="en-US" sz="1800" dirty="0"/>
              <a:t>	</a:t>
            </a:r>
            <a:r>
              <a:rPr lang="en-US" sz="2000" b="1" dirty="0"/>
              <a:t>$1,000 - $1500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800" i="1" dirty="0"/>
              <a:t> </a:t>
            </a:r>
            <a:r>
              <a:rPr lang="en-US" sz="1800" i="1" dirty="0" smtClean="0"/>
              <a:t>				</a:t>
            </a:r>
            <a:r>
              <a:rPr lang="en-US" sz="1800" i="1" dirty="0" smtClean="0">
                <a:solidFill>
                  <a:srgbClr val="0070C0"/>
                </a:solidFill>
              </a:rPr>
              <a:t>Most </a:t>
            </a:r>
            <a:r>
              <a:rPr lang="en-US" sz="1800" i="1" dirty="0">
                <a:solidFill>
                  <a:srgbClr val="0070C0"/>
                </a:solidFill>
              </a:rPr>
              <a:t>insurance companies classify DUI </a:t>
            </a:r>
            <a:r>
              <a:rPr lang="en-US" sz="1800" i="1" dirty="0" smtClean="0">
                <a:solidFill>
                  <a:srgbClr val="0070C0"/>
                </a:solidFill>
              </a:rPr>
              <a:t>				offenders as </a:t>
            </a:r>
            <a:r>
              <a:rPr lang="en-US" sz="1800" i="1" dirty="0">
                <a:solidFill>
                  <a:srgbClr val="0070C0"/>
                </a:solidFill>
              </a:rPr>
              <a:t>high-risk drivers and raise </a:t>
            </a:r>
            <a:r>
              <a:rPr lang="en-US" sz="1800" i="1" dirty="0" smtClean="0">
                <a:solidFill>
                  <a:srgbClr val="0070C0"/>
                </a:solidFill>
              </a:rPr>
              <a:t>rates 			significantly. The amount can double </a:t>
            </a:r>
            <a:r>
              <a:rPr lang="en-US" sz="1800" i="1" dirty="0">
                <a:solidFill>
                  <a:srgbClr val="0070C0"/>
                </a:solidFill>
              </a:rPr>
              <a:t>or triple </a:t>
            </a:r>
            <a:r>
              <a:rPr lang="en-US" sz="1800" i="1" dirty="0" smtClean="0">
                <a:solidFill>
                  <a:srgbClr val="0070C0"/>
                </a:solidFill>
              </a:rPr>
              <a:t>			with </a:t>
            </a:r>
            <a:r>
              <a:rPr lang="en-US" sz="1800" i="1" dirty="0">
                <a:solidFill>
                  <a:srgbClr val="0070C0"/>
                </a:solidFill>
              </a:rPr>
              <a:t>repeat </a:t>
            </a:r>
            <a:r>
              <a:rPr lang="en-US" sz="1800" i="1" dirty="0" smtClean="0">
                <a:solidFill>
                  <a:srgbClr val="0070C0"/>
                </a:solidFill>
              </a:rPr>
              <a:t>offenses and can last </a:t>
            </a:r>
            <a:r>
              <a:rPr lang="en-US" sz="1800" i="1" dirty="0">
                <a:solidFill>
                  <a:srgbClr val="0070C0"/>
                </a:solidFill>
              </a:rPr>
              <a:t>at least </a:t>
            </a:r>
            <a:r>
              <a:rPr lang="en-US" sz="1800" i="1" dirty="0" smtClean="0">
                <a:solidFill>
                  <a:srgbClr val="0070C0"/>
                </a:solidFill>
              </a:rPr>
              <a:t>				three </a:t>
            </a:r>
            <a:r>
              <a:rPr lang="en-US" sz="1800" i="1" dirty="0">
                <a:solidFill>
                  <a:srgbClr val="0070C0"/>
                </a:solidFill>
              </a:rPr>
              <a:t>years.</a:t>
            </a:r>
            <a:endParaRPr lang="en-US" sz="18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 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Loss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of income </a:t>
            </a:r>
            <a:r>
              <a:rPr lang="en-US" sz="1800" dirty="0"/>
              <a:t>		</a:t>
            </a:r>
            <a:r>
              <a:rPr lang="en-US" sz="2000" b="1" dirty="0"/>
              <a:t>$1,000 to $4,000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 </a:t>
            </a:r>
            <a:r>
              <a:rPr lang="en-US" sz="1800" dirty="0" smtClean="0"/>
              <a:t>				</a:t>
            </a:r>
            <a:r>
              <a:rPr lang="en-US" sz="1800" i="1" dirty="0" smtClean="0">
                <a:solidFill>
                  <a:srgbClr val="0070C0"/>
                </a:solidFill>
              </a:rPr>
              <a:t>Jail</a:t>
            </a:r>
            <a:r>
              <a:rPr lang="en-US" sz="1800" i="1" dirty="0">
                <a:solidFill>
                  <a:srgbClr val="0070C0"/>
                </a:solidFill>
              </a:rPr>
              <a:t>, court time, community service, loss of </a:t>
            </a:r>
            <a:r>
              <a:rPr lang="en-US" sz="1800" i="1" dirty="0" smtClean="0">
                <a:solidFill>
                  <a:srgbClr val="0070C0"/>
                </a:solidFill>
              </a:rPr>
              <a:t>				driving privileges</a:t>
            </a:r>
            <a:r>
              <a:rPr lang="en-US" sz="1800" i="1" dirty="0">
                <a:solidFill>
                  <a:srgbClr val="0070C0"/>
                </a:solidFill>
              </a:rPr>
              <a:t>, to name a few, can take you </a:t>
            </a:r>
            <a:r>
              <a:rPr lang="en-US" sz="1800" i="1" dirty="0" smtClean="0">
                <a:solidFill>
                  <a:srgbClr val="0070C0"/>
                </a:solidFill>
              </a:rPr>
              <a:t>			away </a:t>
            </a:r>
            <a:r>
              <a:rPr lang="en-US" sz="1800" i="1" dirty="0">
                <a:solidFill>
                  <a:srgbClr val="0070C0"/>
                </a:solidFill>
              </a:rPr>
              <a:t>from </a:t>
            </a:r>
            <a:r>
              <a:rPr lang="en-US" sz="1800" i="1" dirty="0" smtClean="0">
                <a:solidFill>
                  <a:srgbClr val="0070C0"/>
                </a:solidFill>
              </a:rPr>
              <a:t>work </a:t>
            </a:r>
            <a:r>
              <a:rPr lang="en-US" sz="1800" i="1" dirty="0">
                <a:solidFill>
                  <a:srgbClr val="0070C0"/>
                </a:solidFill>
              </a:rPr>
              <a:t>anywhere from one to four </a:t>
            </a:r>
            <a:r>
              <a:rPr lang="en-US" sz="1800" i="1" dirty="0" smtClean="0">
                <a:solidFill>
                  <a:srgbClr val="0070C0"/>
                </a:solidFill>
              </a:rPr>
              <a:t>				weeks</a:t>
            </a:r>
            <a:r>
              <a:rPr lang="en-US" sz="1800" i="1" dirty="0">
                <a:solidFill>
                  <a:srgbClr val="0070C0"/>
                </a:solidFill>
              </a:rPr>
              <a:t>.  Based on </a:t>
            </a:r>
            <a:r>
              <a:rPr lang="en-US" sz="1800" i="1" dirty="0" smtClean="0">
                <a:solidFill>
                  <a:srgbClr val="0070C0"/>
                </a:solidFill>
              </a:rPr>
              <a:t>the </a:t>
            </a:r>
            <a:r>
              <a:rPr lang="en-US" sz="1800" i="1" dirty="0">
                <a:solidFill>
                  <a:srgbClr val="0070C0"/>
                </a:solidFill>
              </a:rPr>
              <a:t>2014 national median </a:t>
            </a:r>
            <a:r>
              <a:rPr lang="en-US" sz="1800" i="1" dirty="0" smtClean="0">
                <a:solidFill>
                  <a:srgbClr val="0070C0"/>
                </a:solidFill>
              </a:rPr>
              <a:t>				salary </a:t>
            </a:r>
            <a:r>
              <a:rPr lang="en-US" sz="1800" i="1" dirty="0">
                <a:solidFill>
                  <a:srgbClr val="0070C0"/>
                </a:solidFill>
              </a:rPr>
              <a:t>of $52,000 this can </a:t>
            </a:r>
            <a:r>
              <a:rPr lang="en-US" sz="1800" i="1" dirty="0" smtClean="0">
                <a:solidFill>
                  <a:srgbClr val="0070C0"/>
                </a:solidFill>
              </a:rPr>
              <a:t>equate </a:t>
            </a:r>
            <a:r>
              <a:rPr lang="en-US" sz="1800" i="1" dirty="0">
                <a:solidFill>
                  <a:srgbClr val="0070C0"/>
                </a:solidFill>
              </a:rPr>
              <a:t>to a loss of </a:t>
            </a:r>
            <a:r>
              <a:rPr lang="en-US" sz="1800" i="1" dirty="0" smtClean="0">
                <a:solidFill>
                  <a:srgbClr val="0070C0"/>
                </a:solidFill>
              </a:rPr>
              <a:t>			$</a:t>
            </a:r>
            <a:r>
              <a:rPr lang="en-US" sz="1800" i="1" dirty="0">
                <a:solidFill>
                  <a:srgbClr val="0070C0"/>
                </a:solidFill>
              </a:rPr>
              <a:t>1,000-$4,000.</a:t>
            </a:r>
            <a:endParaRPr lang="en-US" sz="1800" dirty="0">
              <a:solidFill>
                <a:srgbClr val="0070C0"/>
              </a:solidFill>
            </a:endParaRPr>
          </a:p>
          <a:p>
            <a:r>
              <a:rPr lang="en-US" sz="1800" dirty="0"/>
              <a:t> </a:t>
            </a:r>
          </a:p>
          <a:p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25296" y="258064"/>
            <a:ext cx="7772400" cy="914400"/>
          </a:xfrm>
        </p:spPr>
        <p:txBody>
          <a:bodyPr/>
          <a:lstStyle/>
          <a:p>
            <a:r>
              <a:rPr lang="en-US" dirty="0">
                <a:solidFill>
                  <a:srgbClr val="F67D22"/>
                </a:solidFill>
              </a:rPr>
              <a:t>What a night out can cost if you don’t </a:t>
            </a:r>
            <a:r>
              <a:rPr lang="en-US" dirty="0" smtClean="0">
                <a:solidFill>
                  <a:srgbClr val="F67D22"/>
                </a:solidFill>
              </a:rPr>
              <a:t>#PlanAhead?</a:t>
            </a:r>
            <a:endParaRPr lang="en-US" dirty="0">
              <a:solidFill>
                <a:srgbClr val="F67D2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76" y="5698744"/>
            <a:ext cx="3158002" cy="29873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-45783" y="5479269"/>
            <a:ext cx="731583" cy="518205"/>
            <a:chOff x="-45783" y="5479269"/>
            <a:chExt cx="731583" cy="5182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5783" y="5479269"/>
              <a:ext cx="731583" cy="51820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59989" y="5525008"/>
              <a:ext cx="49377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13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2633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61610"/>
            <a:ext cx="7772400" cy="914400"/>
          </a:xfrm>
        </p:spPr>
        <p:txBody>
          <a:bodyPr/>
          <a:lstStyle/>
          <a:p>
            <a:r>
              <a:rPr lang="en-US" dirty="0">
                <a:solidFill>
                  <a:srgbClr val="F67D22"/>
                </a:solidFill>
              </a:rPr>
              <a:t>What a night out can cost if you don’t </a:t>
            </a:r>
            <a:r>
              <a:rPr lang="en-US" dirty="0" smtClean="0">
                <a:solidFill>
                  <a:srgbClr val="F67D22"/>
                </a:solidFill>
              </a:rPr>
              <a:t>#PlanAhead</a:t>
            </a:r>
            <a:r>
              <a:rPr lang="en-US" dirty="0">
                <a:solidFill>
                  <a:srgbClr val="F67D22"/>
                </a:solidFill>
              </a:rPr>
              <a:t>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374710"/>
            <a:ext cx="7772400" cy="2101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457200"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914400"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371600"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828800"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…YOU’RE LOOKING TO PAY BETWEEN </a:t>
            </a: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$4,850 - $12,900*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2920" y="5675166"/>
            <a:ext cx="31999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i="1" dirty="0">
                <a:solidFill>
                  <a:srgbClr val="A7A7A7">
                    <a:lumMod val="75000"/>
                  </a:srgbClr>
                </a:solidFill>
              </a:rPr>
              <a:t>*Multiple sources. Costs vary from state to state.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-51880" y="5416063"/>
            <a:ext cx="737680" cy="518205"/>
            <a:chOff x="-51880" y="5416063"/>
            <a:chExt cx="737680" cy="51820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1880" y="5416063"/>
              <a:ext cx="737680" cy="51820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55448" y="5452314"/>
              <a:ext cx="50292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14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88746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F67D22"/>
                </a:solidFill>
              </a:rPr>
              <a:t>Additional costs you may face</a:t>
            </a:r>
            <a:endParaRPr lang="en-US" dirty="0">
              <a:solidFill>
                <a:srgbClr val="F67D2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5463" y="1319415"/>
            <a:ext cx="5868537" cy="1627306"/>
          </a:xfrm>
        </p:spPr>
        <p:txBody>
          <a:bodyPr/>
          <a:lstStyle/>
          <a:p>
            <a:pPr indent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Possible job loss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and damage to professional reputation</a:t>
            </a: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1732855" y="4032778"/>
            <a:ext cx="3415218" cy="1640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 marL="342900" indent="-342900">
              <a:spcBef>
                <a:spcPts val="600"/>
              </a:spcBef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900" indent="114300">
              <a:spcBef>
                <a:spcPts val="600"/>
              </a:spcBef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42900" indent="571500">
              <a:spcBef>
                <a:spcPts val="600"/>
              </a:spcBef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42900" indent="1028700">
              <a:spcBef>
                <a:spcPts val="600"/>
              </a:spcBef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184400" indent="-355600">
              <a:spcBef>
                <a:spcPts val="600"/>
              </a:spcBef>
              <a:buSzPct val="100000"/>
              <a:buChar char="»"/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6670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1242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5814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0386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Strained or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broken</a:t>
            </a:r>
          </a:p>
          <a:p>
            <a:pPr indent="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family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relationships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033273" y="1234440"/>
            <a:ext cx="1791268" cy="2560320"/>
            <a:chOff x="1033273" y="1234440"/>
            <a:chExt cx="1791268" cy="2560320"/>
          </a:xfrm>
        </p:grpSpPr>
        <p:sp>
          <p:nvSpPr>
            <p:cNvPr id="6" name="Rectangle 5"/>
            <p:cNvSpPr/>
            <p:nvPr/>
          </p:nvSpPr>
          <p:spPr>
            <a:xfrm>
              <a:off x="1033273" y="1234440"/>
              <a:ext cx="1791268" cy="256032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25400" cap="flat">
              <a:solidFill>
                <a:srgbClr val="BBE0E3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0249" y="1319415"/>
              <a:ext cx="1569926" cy="237398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5084065" y="3456432"/>
            <a:ext cx="3502152" cy="2340864"/>
            <a:chOff x="5084065" y="3456432"/>
            <a:chExt cx="3502152" cy="2340864"/>
          </a:xfrm>
        </p:grpSpPr>
        <p:sp>
          <p:nvSpPr>
            <p:cNvPr id="4" name="Rectangle 3"/>
            <p:cNvSpPr/>
            <p:nvPr/>
          </p:nvSpPr>
          <p:spPr>
            <a:xfrm>
              <a:off x="5084065" y="3456432"/>
              <a:ext cx="3502152" cy="234086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25400" cap="flat">
              <a:solidFill>
                <a:srgbClr val="BBE0E3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3791" y="3560095"/>
              <a:ext cx="3278059" cy="2141069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-45783" y="5414629"/>
            <a:ext cx="731583" cy="518205"/>
            <a:chOff x="-45783" y="5414629"/>
            <a:chExt cx="731583" cy="51820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5783" y="5414629"/>
              <a:ext cx="731583" cy="51820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55448" y="5457397"/>
              <a:ext cx="52120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15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96519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67D22"/>
                </a:solidFill>
              </a:rPr>
              <a:t>Additional costs you may </a:t>
            </a:r>
            <a:r>
              <a:rPr lang="en-US" sz="2800" dirty="0" smtClean="0">
                <a:solidFill>
                  <a:srgbClr val="F67D22"/>
                </a:solidFill>
              </a:rPr>
              <a:t>face</a:t>
            </a:r>
            <a:endParaRPr lang="en-US" sz="2800" dirty="0">
              <a:solidFill>
                <a:srgbClr val="F67D22"/>
              </a:solidFill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695432" y="1789852"/>
            <a:ext cx="5868537" cy="1559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 marL="342900" indent="-342900">
              <a:spcBef>
                <a:spcPts val="600"/>
              </a:spcBef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900" indent="114300">
              <a:spcBef>
                <a:spcPts val="600"/>
              </a:spcBef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42900" indent="571500">
              <a:spcBef>
                <a:spcPts val="600"/>
              </a:spcBef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42900" indent="1028700">
              <a:spcBef>
                <a:spcPts val="600"/>
              </a:spcBef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184400" indent="-355600">
              <a:spcBef>
                <a:spcPts val="600"/>
              </a:spcBef>
              <a:buSzPct val="100000"/>
              <a:buChar char="»"/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6670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1242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5814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0386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Difficulty finding a job due to criminal record 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402603" y="4060588"/>
            <a:ext cx="5868537" cy="1354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 marL="342900" indent="-342900">
              <a:spcBef>
                <a:spcPts val="600"/>
              </a:spcBef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900" indent="114300">
              <a:spcBef>
                <a:spcPts val="600"/>
              </a:spcBef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42900" indent="571500">
              <a:spcBef>
                <a:spcPts val="600"/>
              </a:spcBef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42900" indent="1028700">
              <a:spcBef>
                <a:spcPts val="600"/>
              </a:spcBef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184400" indent="-355600">
              <a:spcBef>
                <a:spcPts val="600"/>
              </a:spcBef>
              <a:buSzPct val="100000"/>
              <a:buChar char="»"/>
              <a:defRPr sz="28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6670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1242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5814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038600" indent="-381000">
              <a:spcBef>
                <a:spcPts val="600"/>
              </a:spcBef>
              <a:buSzPct val="100000"/>
              <a:buChar char="•"/>
              <a:defRPr sz="3000">
                <a:solidFill>
                  <a:srgbClr val="325BA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Limited options due to bad credit from criminal record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8111">
            <a:off x="5812155" y="3367050"/>
            <a:ext cx="2536317" cy="16514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8882">
            <a:off x="208264" y="1945786"/>
            <a:ext cx="2487168" cy="175759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-45783" y="5408010"/>
            <a:ext cx="731583" cy="518205"/>
            <a:chOff x="-45783" y="5408010"/>
            <a:chExt cx="731583" cy="51820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5783" y="5408010"/>
              <a:ext cx="731583" cy="51820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52019" y="5442371"/>
              <a:ext cx="43346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16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85272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216" y="0"/>
            <a:ext cx="1133856" cy="9144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3200" dirty="0" smtClean="0">
                <a:solidFill>
                  <a:srgbClr val="F67D22"/>
                </a:solidFill>
              </a:rPr>
              <a:t>Or…</a:t>
            </a:r>
            <a:endParaRPr lang="en-US" sz="3200" dirty="0">
              <a:solidFill>
                <a:srgbClr val="F67D22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914399" y="1689100"/>
            <a:ext cx="8052179" cy="40005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l"/>
            <a:r>
              <a:rPr lang="en-US" dirty="0" smtClean="0"/>
              <a:t>		</a:t>
            </a:r>
          </a:p>
          <a:p>
            <a:pPr algn="l"/>
            <a:r>
              <a:rPr lang="en-US" sz="2400" dirty="0"/>
              <a:t>	</a:t>
            </a:r>
            <a:r>
              <a:rPr lang="en-US" sz="2400" dirty="0" smtClean="0"/>
              <a:t>	</a:t>
            </a:r>
          </a:p>
          <a:p>
            <a:pPr algn="l"/>
            <a:r>
              <a:rPr lang="en-US" sz="2400" dirty="0"/>
              <a:t>	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Before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heading to dinner with friends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you have PLANNED AHEAD for a designated driver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or other sober ride home.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547872" y="1078992"/>
            <a:ext cx="3118104" cy="2999232"/>
            <a:chOff x="3054096" y="1261872"/>
            <a:chExt cx="3118104" cy="2999232"/>
          </a:xfrm>
        </p:grpSpPr>
        <p:sp>
          <p:nvSpPr>
            <p:cNvPr id="4" name="Rectangle 3"/>
            <p:cNvSpPr/>
            <p:nvPr/>
          </p:nvSpPr>
          <p:spPr>
            <a:xfrm>
              <a:off x="3054096" y="1261872"/>
              <a:ext cx="3118104" cy="2999232"/>
            </a:xfrm>
            <a:prstGeom prst="rect">
              <a:avLst/>
            </a:prstGeom>
            <a:solidFill>
              <a:srgbClr val="FF9900"/>
            </a:solidFill>
            <a:ln w="25400" cap="flat">
              <a:solidFill>
                <a:srgbClr val="BBE0E3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5825" y="1371600"/>
              <a:ext cx="2907993" cy="2788920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186" y="1904952"/>
            <a:ext cx="1798476" cy="110956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8288" y="5403065"/>
            <a:ext cx="795559" cy="518205"/>
            <a:chOff x="-18288" y="5403065"/>
            <a:chExt cx="795559" cy="51820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8288" y="5403065"/>
              <a:ext cx="731583" cy="51820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91992" y="5439641"/>
              <a:ext cx="58527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17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6898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17520" y="2185416"/>
            <a:ext cx="3090672" cy="2112264"/>
          </a:xfrm>
          <a:prstGeom prst="rect">
            <a:avLst/>
          </a:prstGeom>
          <a:solidFill>
            <a:srgbClr val="FF9900"/>
          </a:solidFill>
          <a:ln w="38100" cap="flat">
            <a:solidFill>
              <a:srgbClr val="BBE0E3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784" y="112394"/>
            <a:ext cx="7772400" cy="914400"/>
          </a:xfrm>
        </p:spPr>
        <p:txBody>
          <a:bodyPr/>
          <a:lstStyle/>
          <a:p>
            <a:r>
              <a:rPr lang="en-US" sz="2800" dirty="0" smtClean="0">
                <a:solidFill>
                  <a:srgbClr val="F67D22"/>
                </a:solidFill>
              </a:rPr>
              <a:t>Cost of getting home with a plan?</a:t>
            </a:r>
            <a:endParaRPr lang="en-US" sz="2800" dirty="0">
              <a:solidFill>
                <a:srgbClr val="F67D2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0008" y="2558288"/>
            <a:ext cx="8458200" cy="2101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457200"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914400"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371600"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828800" algn="r">
              <a:defRPr sz="2400" b="1">
                <a:solidFill>
                  <a:srgbClr val="F2692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…YOU’LL PAY ABOUT </a:t>
            </a:r>
          </a:p>
          <a:p>
            <a:pPr algn="ctr"/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200" dirty="0" smtClean="0">
              <a:solidFill>
                <a:srgbClr val="39AC30"/>
              </a:solidFill>
            </a:endParaRPr>
          </a:p>
          <a:p>
            <a:pPr algn="ctr"/>
            <a:endParaRPr lang="en-US" sz="3200" dirty="0" smtClean="0">
              <a:solidFill>
                <a:srgbClr val="39AC30"/>
              </a:solidFill>
            </a:endParaRPr>
          </a:p>
          <a:p>
            <a:pPr algn="ctr"/>
            <a:endParaRPr lang="en-US" sz="3200" dirty="0" smtClean="0">
              <a:solidFill>
                <a:srgbClr val="39AC30"/>
              </a:solidFill>
            </a:endParaRPr>
          </a:p>
          <a:p>
            <a:pPr algn="ctr"/>
            <a:endParaRPr lang="en-US" sz="3200" dirty="0">
              <a:solidFill>
                <a:srgbClr val="39AC30"/>
              </a:solidFill>
            </a:endParaRPr>
          </a:p>
          <a:p>
            <a:pPr algn="ctr"/>
            <a:endParaRPr lang="en-US" sz="3200" dirty="0" smtClean="0">
              <a:solidFill>
                <a:srgbClr val="39AC30"/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    $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25 for a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10-mile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ride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home*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815" y="2279547"/>
            <a:ext cx="2854370" cy="19240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5719446"/>
            <a:ext cx="390448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*Source:  Taxifarefinder.com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45783" y="5405479"/>
            <a:ext cx="759015" cy="518205"/>
            <a:chOff x="-9207" y="5460343"/>
            <a:chExt cx="759015" cy="51820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9207" y="5460343"/>
              <a:ext cx="731583" cy="51820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92024" y="5496919"/>
              <a:ext cx="5577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18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071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316" y="1895347"/>
            <a:ext cx="7717536" cy="4511166"/>
          </a:xfrm>
        </p:spPr>
        <p:txBody>
          <a:bodyPr/>
          <a:lstStyle/>
          <a:p>
            <a:r>
              <a:rPr lang="en-US" dirty="0" smtClean="0"/>
              <a:t>		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</a:t>
            </a:r>
          </a:p>
          <a:p>
            <a:pPr algn="ctr"/>
            <a:r>
              <a:rPr lang="en-US" dirty="0" smtClean="0"/>
              <a:t>       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…a minute can change everything.</a:t>
            </a:r>
          </a:p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#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PlanAhead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790852" y="1456435"/>
            <a:ext cx="2020824" cy="2573530"/>
            <a:chOff x="6325327" y="3364992"/>
            <a:chExt cx="1895130" cy="2468880"/>
          </a:xfrm>
        </p:grpSpPr>
        <p:sp>
          <p:nvSpPr>
            <p:cNvPr id="6" name="Rounded Rectangle 5"/>
            <p:cNvSpPr/>
            <p:nvPr/>
          </p:nvSpPr>
          <p:spPr>
            <a:xfrm>
              <a:off x="6419088" y="3364992"/>
              <a:ext cx="1691640" cy="2468880"/>
            </a:xfrm>
            <a:prstGeom prst="roundRect">
              <a:avLst/>
            </a:prstGeom>
            <a:solidFill>
              <a:srgbClr val="F68922"/>
            </a:solidFill>
            <a:ln w="25400" cap="flat">
              <a:solidFill>
                <a:srgbClr val="BBE0E3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5327" y="3364992"/>
              <a:ext cx="1895130" cy="2395728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536" y="2023824"/>
            <a:ext cx="1798476" cy="110956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5364457"/>
            <a:ext cx="731583" cy="518205"/>
            <a:chOff x="0" y="5364457"/>
            <a:chExt cx="731583" cy="51820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364457"/>
              <a:ext cx="731583" cy="51820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01167" y="5385816"/>
              <a:ext cx="530415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19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98813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-755904" y="0"/>
            <a:ext cx="7772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2800" dirty="0" smtClean="0">
                <a:solidFill>
                  <a:srgbClr val="F67D22"/>
                </a:solidFill>
              </a:rPr>
              <a:t>Avoid a Costly Minute</a:t>
            </a:r>
            <a:endParaRPr sz="2800" dirty="0">
              <a:solidFill>
                <a:srgbClr val="F67D2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216" y="1514219"/>
            <a:ext cx="3785617" cy="37856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09564"/>
            <a:ext cx="719390" cy="53039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F6892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2415413"/>
            <a:ext cx="7543800" cy="4000500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Headed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to dinner with friends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816352" y="1689100"/>
            <a:ext cx="4681728" cy="3148076"/>
            <a:chOff x="2816352" y="1689100"/>
            <a:chExt cx="4681728" cy="3148076"/>
          </a:xfrm>
        </p:grpSpPr>
        <p:sp>
          <p:nvSpPr>
            <p:cNvPr id="4" name="Rectangle 3"/>
            <p:cNvSpPr/>
            <p:nvPr/>
          </p:nvSpPr>
          <p:spPr>
            <a:xfrm>
              <a:off x="2816352" y="1689100"/>
              <a:ext cx="4681728" cy="314807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38100" cap="flat">
              <a:solidFill>
                <a:srgbClr val="BBE0E3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1834388"/>
              <a:ext cx="4370831" cy="2857500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2600833"/>
            <a:ext cx="1801749" cy="11097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3590" y="5396994"/>
            <a:ext cx="719390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905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7592" y="2329180"/>
            <a:ext cx="7543800" cy="4000500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Arrive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at the restaurant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962656" y="1700784"/>
            <a:ext cx="4553712" cy="3054096"/>
            <a:chOff x="3182112" y="1417320"/>
            <a:chExt cx="4553712" cy="3054096"/>
          </a:xfrm>
        </p:grpSpPr>
        <p:sp>
          <p:nvSpPr>
            <p:cNvPr id="10" name="Rectangle 9"/>
            <p:cNvSpPr/>
            <p:nvPr/>
          </p:nvSpPr>
          <p:spPr>
            <a:xfrm>
              <a:off x="3182112" y="1417320"/>
              <a:ext cx="4553712" cy="305409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38100" cap="flat">
              <a:solidFill>
                <a:srgbClr val="BBE0E3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2313" y="1552527"/>
              <a:ext cx="4270967" cy="272359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566" y="2641574"/>
            <a:ext cx="1806131" cy="11124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3590" y="5410177"/>
            <a:ext cx="719390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1183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795528" y="1785363"/>
            <a:ext cx="10497312" cy="4000500"/>
          </a:xfrm>
        </p:spPr>
        <p:txBody>
          <a:bodyPr/>
          <a:lstStyle/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</a:p>
          <a:p>
            <a:r>
              <a:rPr lang="en-US" dirty="0" smtClean="0"/>
              <a:t>		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cocktail at the bar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while waiting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for 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table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34056" y="1650490"/>
            <a:ext cx="4553712" cy="3163824"/>
            <a:chOff x="2807208" y="1746504"/>
            <a:chExt cx="4553712" cy="3163824"/>
          </a:xfrm>
        </p:grpSpPr>
        <p:sp>
          <p:nvSpPr>
            <p:cNvPr id="9" name="Rectangle 8"/>
            <p:cNvSpPr/>
            <p:nvPr/>
          </p:nvSpPr>
          <p:spPr>
            <a:xfrm>
              <a:off x="2807208" y="1746504"/>
              <a:ext cx="4553712" cy="316382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38100" cap="flat">
              <a:solidFill>
                <a:srgbClr val="BBE0E3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A98868"/>
                </a:clrFrom>
                <a:clrTo>
                  <a:srgbClr val="A98868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4158" y="1881377"/>
              <a:ext cx="4286250" cy="2857500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063" y="2513344"/>
            <a:ext cx="1804572" cy="11114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424" y="5443681"/>
            <a:ext cx="725487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87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112" y="1481328"/>
            <a:ext cx="7983940" cy="4599432"/>
          </a:xfrm>
        </p:spPr>
        <p:txBody>
          <a:bodyPr/>
          <a:lstStyle/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</a:t>
            </a:r>
          </a:p>
          <a:p>
            <a:pPr algn="ctr"/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 couple of drinks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with dinner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660904" y="1707387"/>
            <a:ext cx="4709160" cy="3321812"/>
            <a:chOff x="2560320" y="1707388"/>
            <a:chExt cx="4709160" cy="3321812"/>
          </a:xfrm>
          <a:solidFill>
            <a:schemeClr val="tx2">
              <a:lumMod val="75000"/>
            </a:schemeClr>
          </a:solidFill>
        </p:grpSpPr>
        <p:sp>
          <p:nvSpPr>
            <p:cNvPr id="4" name="Rectangle 3"/>
            <p:cNvSpPr/>
            <p:nvPr/>
          </p:nvSpPr>
          <p:spPr>
            <a:xfrm>
              <a:off x="2560320" y="1707388"/>
              <a:ext cx="4709160" cy="3321812"/>
            </a:xfrm>
            <a:prstGeom prst="rect">
              <a:avLst/>
            </a:prstGeom>
            <a:grpFill/>
            <a:ln w="38100" cap="flat">
              <a:solidFill>
                <a:srgbClr val="BBE0E3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3244" y="1883664"/>
              <a:ext cx="4332499" cy="2990088"/>
            </a:xfrm>
            <a:prstGeom prst="rect">
              <a:avLst/>
            </a:prstGeom>
            <a:grpFill/>
            <a:ln w="38100">
              <a:noFill/>
            </a:ln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2762099"/>
            <a:ext cx="1750854" cy="10783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6712" y="5388840"/>
            <a:ext cx="725487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418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52928" y="1563624"/>
            <a:ext cx="4535424" cy="315468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flat">
            <a:solidFill>
              <a:srgbClr val="BBE0E3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176" y="1762252"/>
            <a:ext cx="7543800" cy="4000500"/>
          </a:xfrm>
        </p:spPr>
        <p:txBody>
          <a:bodyPr/>
          <a:lstStyle/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car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headed home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640" y="1683288"/>
            <a:ext cx="4286250" cy="28575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498" y="2649220"/>
            <a:ext cx="1830201" cy="11272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951" y="5419321"/>
            <a:ext cx="719390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117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328416" y="1664208"/>
            <a:ext cx="4581144" cy="3127248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flat">
            <a:solidFill>
              <a:srgbClr val="BBE0E3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2416" y="1769941"/>
            <a:ext cx="7543800" cy="4000500"/>
          </a:xfrm>
        </p:spPr>
        <p:txBody>
          <a:bodyPr/>
          <a:lstStyle/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Swerved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to miss another vehicle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579" y="1769941"/>
            <a:ext cx="4286250" cy="28575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9304" y="2767457"/>
            <a:ext cx="1494926" cy="920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9687" y="5416273"/>
            <a:ext cx="725487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56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07388"/>
            <a:ext cx="7902054" cy="4000500"/>
          </a:xfrm>
        </p:spPr>
        <p:txBody>
          <a:bodyPr/>
          <a:lstStyle/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			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Pulled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over by a police officer for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	crossing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into another lane of traffic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346704" y="1216152"/>
            <a:ext cx="3712464" cy="3575304"/>
            <a:chOff x="3264408" y="1097280"/>
            <a:chExt cx="3968496" cy="3867912"/>
          </a:xfrm>
          <a:solidFill>
            <a:schemeClr val="tx2">
              <a:lumMod val="75000"/>
            </a:schemeClr>
          </a:solidFill>
        </p:grpSpPr>
        <p:sp>
          <p:nvSpPr>
            <p:cNvPr id="4" name="Rectangle 3"/>
            <p:cNvSpPr/>
            <p:nvPr/>
          </p:nvSpPr>
          <p:spPr>
            <a:xfrm>
              <a:off x="3264408" y="1097280"/>
              <a:ext cx="3968496" cy="3867912"/>
            </a:xfrm>
            <a:prstGeom prst="rect">
              <a:avLst/>
            </a:prstGeom>
            <a:grpFill/>
            <a:ln w="38100" cap="flat">
              <a:solidFill>
                <a:srgbClr val="BBE0E3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802" y="1200721"/>
              <a:ext cx="3685801" cy="3661029"/>
            </a:xfrm>
            <a:prstGeom prst="rect">
              <a:avLst/>
            </a:prstGeom>
            <a:grpFill/>
            <a:ln w="38100">
              <a:noFill/>
            </a:ln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1941" y="2672905"/>
            <a:ext cx="1494926" cy="920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8048" y="5448785"/>
            <a:ext cx="731583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69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"/>
        <a:ea typeface="Avenir"/>
        <a:cs typeface="Aveni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"/>
        <a:ea typeface="Avenir"/>
        <a:cs typeface="Aveni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155</Words>
  <Application>Microsoft Office PowerPoint</Application>
  <PresentationFormat>On-screen Show (4:3)</PresentationFormat>
  <Paragraphs>133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Avenir</vt:lpstr>
      <vt:lpstr>Default</vt:lpstr>
      <vt:lpstr>PowerPoint Presentation</vt:lpstr>
      <vt:lpstr>Avoid a Costly Minute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 night out can cost if you don’t #PlanAhead?</vt:lpstr>
      <vt:lpstr>What a night out can cost if you don’t #PlanAhead?</vt:lpstr>
      <vt:lpstr>What a night out can cost if you don’t #PlanAhead?</vt:lpstr>
      <vt:lpstr>Additional costs you may face</vt:lpstr>
      <vt:lpstr>Additional costs you may face</vt:lpstr>
      <vt:lpstr> Or…</vt:lpstr>
      <vt:lpstr>Cost of getting home with a plan?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Lynda Morrissey</dc:creator>
  <cp:lastModifiedBy>Lynda Morrissey</cp:lastModifiedBy>
  <cp:revision>39</cp:revision>
  <dcterms:modified xsi:type="dcterms:W3CDTF">2015-08-13T00:40:06Z</dcterms:modified>
</cp:coreProperties>
</file>