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lvl1pPr>
      <a:defRPr sz="2400">
        <a:latin typeface="Arial"/>
        <a:ea typeface="Arial"/>
        <a:cs typeface="Arial"/>
        <a:sym typeface="Arial"/>
      </a:defRPr>
    </a:lvl1pPr>
    <a:lvl2pPr indent="457200">
      <a:defRPr sz="2400">
        <a:latin typeface="Arial"/>
        <a:ea typeface="Arial"/>
        <a:cs typeface="Arial"/>
        <a:sym typeface="Arial"/>
      </a:defRPr>
    </a:lvl2pPr>
    <a:lvl3pPr indent="914400">
      <a:defRPr sz="2400">
        <a:latin typeface="Arial"/>
        <a:ea typeface="Arial"/>
        <a:cs typeface="Arial"/>
        <a:sym typeface="Arial"/>
      </a:defRPr>
    </a:lvl3pPr>
    <a:lvl4pPr indent="1371600">
      <a:defRPr sz="2400">
        <a:latin typeface="Arial"/>
        <a:ea typeface="Arial"/>
        <a:cs typeface="Arial"/>
        <a:sym typeface="Arial"/>
      </a:defRPr>
    </a:lvl4pPr>
    <a:lvl5pPr indent="1828800">
      <a:defRPr sz="2400">
        <a:latin typeface="Arial"/>
        <a:ea typeface="Arial"/>
        <a:cs typeface="Arial"/>
        <a:sym typeface="Arial"/>
      </a:defRPr>
    </a:lvl5pPr>
    <a:lvl6pPr>
      <a:defRPr sz="2400">
        <a:latin typeface="Arial"/>
        <a:ea typeface="Arial"/>
        <a:cs typeface="Arial"/>
        <a:sym typeface="Arial"/>
      </a:defRPr>
    </a:lvl6pPr>
    <a:lvl7pPr>
      <a:defRPr sz="2400">
        <a:latin typeface="Arial"/>
        <a:ea typeface="Arial"/>
        <a:cs typeface="Arial"/>
        <a:sym typeface="Arial"/>
      </a:defRPr>
    </a:lvl7pPr>
    <a:lvl8pPr>
      <a:defRPr sz="2400">
        <a:latin typeface="Arial"/>
        <a:ea typeface="Arial"/>
        <a:cs typeface="Arial"/>
        <a:sym typeface="Arial"/>
      </a:defRPr>
    </a:lvl8pPr>
    <a:lvl9pPr>
      <a:defRPr sz="2400"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7643"/>
    <a:srgbClr val="F49D46"/>
    <a:srgbClr val="39A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6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5428992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3712269" y="1886346"/>
            <a:ext cx="5127824" cy="1263254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00549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200" b="1">
                <a:solidFill>
                  <a:srgbClr val="005493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3709838" y="5172273"/>
            <a:ext cx="4994673" cy="750541"/>
          </a:xfrm>
          <a:prstGeom prst="rect">
            <a:avLst/>
          </a:prstGeom>
        </p:spPr>
        <p:txBody>
          <a:bodyPr/>
          <a:lstStyle>
            <a:lvl1pPr marL="0" indent="0">
              <a:defRPr sz="2700">
                <a:solidFill>
                  <a:srgbClr val="00847F"/>
                </a:solidFill>
              </a:defRPr>
            </a:lvl1pPr>
            <a:lvl2pPr marL="0" indent="457200">
              <a:defRPr sz="2700">
                <a:solidFill>
                  <a:srgbClr val="5E5E5E"/>
                </a:solidFill>
              </a:defRPr>
            </a:lvl2pPr>
            <a:lvl3pPr marL="0" indent="914400">
              <a:defRPr sz="2700">
                <a:solidFill>
                  <a:srgbClr val="5E5E5E"/>
                </a:solidFill>
              </a:defRPr>
            </a:lvl3pPr>
            <a:lvl4pPr marL="0" indent="1371600">
              <a:defRPr sz="2700">
                <a:solidFill>
                  <a:srgbClr val="5E5E5E"/>
                </a:solidFill>
              </a:defRPr>
            </a:lvl4pPr>
            <a:lvl5pPr marL="0" indent="1828800">
              <a:buSzTx/>
              <a:buNone/>
              <a:defRPr sz="2700">
                <a:solidFill>
                  <a:srgbClr val="5E5E5E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00847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14400" y="1689100"/>
            <a:ext cx="7543800" cy="400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1pPr>
      <a:lvl2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2pPr>
      <a:lvl3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3pPr>
      <a:lvl4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4pPr>
      <a:lvl5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5pPr>
      <a:lvl6pPr indent="4572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6pPr>
      <a:lvl7pPr indent="9144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7pPr>
      <a:lvl8pPr indent="13716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8pPr>
      <a:lvl9pPr indent="18288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1pPr>
      <a:lvl2pPr marL="342900" indent="1143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2pPr>
      <a:lvl3pPr marL="342900" indent="5715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3pPr>
      <a:lvl4pPr marL="342900" indent="10287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4pPr>
      <a:lvl5pPr marL="2209800" indent="-381000">
        <a:spcBef>
          <a:spcPts val="600"/>
        </a:spcBef>
        <a:buSzPct val="100000"/>
        <a:buChar char="»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5pPr>
      <a:lvl6pPr marL="26670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6pPr>
      <a:lvl7pPr marL="31242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7pPr>
      <a:lvl8pPr marL="35814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8pPr>
      <a:lvl9pPr marL="40386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9pPr>
    </p:bodyStyle>
    <p:otherStyle>
      <a:lvl1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28" y="972122"/>
            <a:ext cx="7772400" cy="9144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Take advantage of your vision benefits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4488" y="2351024"/>
            <a:ext cx="5492616" cy="4000500"/>
          </a:xfrm>
        </p:spPr>
        <p:txBody>
          <a:bodyPr/>
          <a:lstStyle/>
          <a:p>
            <a:r>
              <a:rPr lang="en-US" dirty="0" smtClean="0"/>
              <a:t>[placeholder – can be used </a:t>
            </a:r>
            <a:r>
              <a:rPr lang="en-US" dirty="0"/>
              <a:t>to confirm </a:t>
            </a:r>
            <a:r>
              <a:rPr lang="en-US" dirty="0" smtClean="0"/>
              <a:t>vision </a:t>
            </a:r>
            <a:r>
              <a:rPr lang="en-US" dirty="0"/>
              <a:t>benefits]</a:t>
            </a:r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4576335"/>
            <a:ext cx="9387840" cy="1788033"/>
            <a:chOff x="-157032" y="4650613"/>
            <a:chExt cx="9387840" cy="178803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7032" y="4654296"/>
              <a:ext cx="2295024" cy="177342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948" y="4665218"/>
              <a:ext cx="2295024" cy="177342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8376" y="4654296"/>
              <a:ext cx="2295024" cy="177342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2080" y="4650613"/>
              <a:ext cx="2295024" cy="17734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5784" y="4665218"/>
              <a:ext cx="2295024" cy="1773428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328" y="5470352"/>
            <a:ext cx="73768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499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23075" y="1042553"/>
            <a:ext cx="9144000" cy="914400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When is it time for an Eye Exam?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596" y="1677923"/>
            <a:ext cx="6085332" cy="47023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778" y="5367505"/>
            <a:ext cx="719390" cy="5303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01465"/>
            <a:ext cx="3411942" cy="9144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Do You…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984" y="2115865"/>
            <a:ext cx="7543800" cy="40005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Squint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trying to read the text on your TV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Have headaches?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Have trouble seeing road signs ahead?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Notice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text is blurry when you are reading?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Have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dry eyes after being in front of the computer screen?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249" y="91440"/>
            <a:ext cx="2495697" cy="19284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7737" y="5382745"/>
            <a:ext cx="72548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2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6696" y="1379228"/>
            <a:ext cx="7543800" cy="40005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If you answered yes to any of these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?’s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It’s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time to get your eyes checked!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70" y="2353583"/>
            <a:ext cx="3223260" cy="2490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687" y="5379728"/>
            <a:ext cx="725487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3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040358"/>
            <a:ext cx="7543800" cy="40005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Even if you answered no to these ?’s,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u="sng" dirty="0" smtClean="0">
              <a:solidFill>
                <a:srgbClr val="92D050"/>
              </a:solidFill>
            </a:endParaRPr>
          </a:p>
          <a:p>
            <a:pPr algn="ctr"/>
            <a:endParaRPr lang="en-US" sz="3200" u="sng" dirty="0">
              <a:solidFill>
                <a:srgbClr val="92D050"/>
              </a:solidFill>
            </a:endParaRPr>
          </a:p>
          <a:p>
            <a:pPr algn="ctr"/>
            <a:endParaRPr lang="en-US" sz="3200" u="sng" dirty="0" smtClean="0">
              <a:solidFill>
                <a:srgbClr val="92D050"/>
              </a:solidFill>
            </a:endParaRPr>
          </a:p>
          <a:p>
            <a:pPr algn="ctr"/>
            <a:endParaRPr lang="en-US" sz="3200" u="sng" dirty="0" smtClean="0">
              <a:solidFill>
                <a:srgbClr val="92D050"/>
              </a:solidFill>
            </a:endParaRPr>
          </a:p>
          <a:p>
            <a:pPr algn="ctr"/>
            <a:endParaRPr lang="en-US" sz="2000" u="sng" dirty="0">
              <a:solidFill>
                <a:srgbClr val="92D050"/>
              </a:solidFill>
            </a:endParaRPr>
          </a:p>
          <a:p>
            <a:pPr algn="ctr"/>
            <a:r>
              <a:rPr lang="en-US" sz="3200" u="sng" dirty="0" smtClean="0">
                <a:solidFill>
                  <a:schemeClr val="accent1">
                    <a:lumMod val="50000"/>
                  </a:schemeClr>
                </a:solidFill>
              </a:rPr>
              <a:t>Don’t assume you shouldn’t get your eyes checked!</a:t>
            </a:r>
          </a:p>
          <a:p>
            <a:endParaRPr lang="en-US" sz="2000" dirty="0">
              <a:solidFill>
                <a:srgbClr val="92D050"/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788" y="1785988"/>
            <a:ext cx="3543300" cy="27380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472" y="5446753"/>
            <a:ext cx="731583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27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89100"/>
            <a:ext cx="7543800" cy="4493336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20% of U.S. adults mistakenly believe they do not need an eye exam unless they are having trouble seeing</a:t>
            </a:r>
            <a:r>
              <a:rPr lang="en-US" dirty="0" smtClean="0"/>
              <a:t>. This </a:t>
            </a:r>
            <a:r>
              <a:rPr lang="en-US" dirty="0"/>
              <a:t>just isn’t true</a:t>
            </a:r>
            <a:r>
              <a:rPr lang="en-US" dirty="0" smtClean="0"/>
              <a:t>.*  </a:t>
            </a:r>
            <a:endParaRPr lang="en-US" dirty="0"/>
          </a:p>
          <a:p>
            <a:endParaRPr lang="en-US" sz="3200" dirty="0" smtClean="0"/>
          </a:p>
          <a:p>
            <a:pPr marL="0" algn="l"/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Routine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eye care is critical to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         healthy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living, for numerous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         reasons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endParaRPr lang="en-US" sz="1400" dirty="0" smtClean="0">
              <a:latin typeface="Calibri" panose="020F0502020204030204" pitchFamily="34" charset="0"/>
            </a:endParaRPr>
          </a:p>
          <a:p>
            <a:r>
              <a:rPr lang="en-US" sz="1400" dirty="0" smtClean="0">
                <a:latin typeface="Calibri" panose="020F0502020204030204" pitchFamily="34" charset="0"/>
              </a:rPr>
              <a:t>* Americans’ Attitudes &amp; Perceptions About Vision Care survey</a:t>
            </a:r>
            <a:r>
              <a:rPr lang="en-US" sz="1400" dirty="0">
                <a:latin typeface="Calibri" panose="020F0502020204030204" pitchFamily="34" charset="0"/>
              </a:rPr>
              <a:t>, 2012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63276" y="5126439"/>
            <a:ext cx="172234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124" y="3246120"/>
            <a:ext cx="3428729" cy="2649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767" y="5357270"/>
            <a:ext cx="731583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098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113594" cy="914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How Do Eye Exams Improve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My Driving?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84386"/>
            <a:ext cx="7884994" cy="351069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200" dirty="0" smtClean="0"/>
              <a:t>Nearly </a:t>
            </a:r>
            <a:r>
              <a:rPr lang="en-US" sz="2200" dirty="0"/>
              <a:t>all of the sensory input </a:t>
            </a:r>
            <a:r>
              <a:rPr lang="en-US" sz="2200" dirty="0" smtClean="0"/>
              <a:t>needed </a:t>
            </a:r>
            <a:r>
              <a:rPr lang="en-US" sz="2200" dirty="0"/>
              <a:t>to </a:t>
            </a:r>
            <a:r>
              <a:rPr lang="en-US" sz="2200" dirty="0" smtClean="0"/>
              <a:t>drive comes from </a:t>
            </a:r>
            <a:r>
              <a:rPr lang="en-US" sz="2200" dirty="0"/>
              <a:t>visual </a:t>
            </a:r>
            <a:r>
              <a:rPr lang="en-US" sz="2200" dirty="0" smtClean="0"/>
              <a:t>cues.* Your </a:t>
            </a:r>
            <a:r>
              <a:rPr lang="en-US" sz="2200" dirty="0"/>
              <a:t>driving can </a:t>
            </a:r>
            <a:r>
              <a:rPr lang="en-US" sz="2200" dirty="0" smtClean="0"/>
              <a:t>be affected by:</a:t>
            </a:r>
          </a:p>
          <a:p>
            <a:pPr>
              <a:spcBef>
                <a:spcPts val="0"/>
              </a:spcBef>
            </a:pPr>
            <a:endParaRPr lang="en-US" sz="2200" dirty="0" smtClean="0"/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distance vision 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how quickly do you read signs and see hazards in front of you?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peripheral vision 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how big is your blind spot?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near-vision focus 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how legible is your dashboard?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night vision 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can you readjust quickly from the glare?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color </a:t>
            </a:r>
            <a:r>
              <a:rPr lang="en-US" sz="2200" dirty="0"/>
              <a:t>vision </a:t>
            </a:r>
            <a:r>
              <a:rPr lang="en-US" sz="2200" dirty="0" smtClean="0"/>
              <a:t>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can you see signs and lights clearly?</a:t>
            </a:r>
          </a:p>
          <a:p>
            <a:pPr marL="6858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200" dirty="0" smtClean="0"/>
              <a:t>depth perception</a:t>
            </a:r>
            <a:r>
              <a:rPr lang="en-US" sz="2200" dirty="0"/>
              <a:t> </a:t>
            </a:r>
            <a:r>
              <a:rPr lang="en-US" sz="2200" dirty="0" smtClean="0"/>
              <a:t>–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how is your judgment when changing lanes and parking your car?</a:t>
            </a:r>
            <a:endParaRPr lang="en-US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1944" y="5943170"/>
            <a:ext cx="713436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*National Safety Council, Shedding Light on Driving in the </a:t>
            </a:r>
            <a:r>
              <a:rPr lang="en-US" sz="1400" dirty="0">
                <a:solidFill>
                  <a:schemeClr val="accent2"/>
                </a:solidFill>
                <a:latin typeface="Calibri" panose="020F0502020204030204" pitchFamily="34" charset="0"/>
              </a:rPr>
              <a:t>Dark, </a:t>
            </a:r>
            <a:r>
              <a:rPr lang="en-US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2007 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Calibri" panose="020F0502020204030204" pitchFamily="34" charset="0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951" y="5424965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454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8720" y="1124712"/>
            <a:ext cx="7543800" cy="4000500"/>
          </a:xfrm>
        </p:spPr>
        <p:txBody>
          <a:bodyPr/>
          <a:lstStyle/>
          <a:p>
            <a:r>
              <a:rPr lang="en-US" sz="3200" dirty="0"/>
              <a:t>Many of these issues can go undetected without a regular full eye-exam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  <a:p>
            <a:pPr algn="ctr"/>
            <a:endParaRPr lang="en-US" sz="1000" dirty="0" smtClean="0"/>
          </a:p>
          <a:p>
            <a:pPr algn="ctr"/>
            <a:r>
              <a:rPr lang="en-US" sz="3200" dirty="0" smtClean="0"/>
              <a:t>Seeing </a:t>
            </a:r>
            <a:r>
              <a:rPr lang="en-US" sz="3200" dirty="0"/>
              <a:t>well </a:t>
            </a:r>
            <a:r>
              <a:rPr lang="en-US" sz="3200" dirty="0" smtClean="0"/>
              <a:t>helps you drive well!</a:t>
            </a:r>
            <a:endParaRPr lang="en-US" sz="3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481" y="2093464"/>
            <a:ext cx="4328541" cy="32420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783" y="5404081"/>
            <a:ext cx="731583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932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-109728"/>
            <a:ext cx="7898642" cy="914400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How often do you need an eye exam?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9" y="1457084"/>
            <a:ext cx="8038531" cy="4000500"/>
          </a:xfrm>
        </p:spPr>
        <p:txBody>
          <a:bodyPr/>
          <a:lstStyle/>
          <a:p>
            <a:pPr marL="0" indent="0"/>
            <a:r>
              <a:rPr lang="en-US" sz="2200" dirty="0"/>
              <a:t>The American Optometric Association </a:t>
            </a:r>
            <a:r>
              <a:rPr lang="en-US" sz="2200" dirty="0" smtClean="0"/>
              <a:t>recommends:</a:t>
            </a:r>
            <a:endParaRPr lang="en-US" sz="2200" dirty="0" smtClean="0">
              <a:solidFill>
                <a:srgbClr val="92D050"/>
              </a:solidFill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18-60 years old with no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risk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factors: </a:t>
            </a:r>
            <a:r>
              <a:rPr lang="en-US" sz="2200" dirty="0"/>
              <a:t>an eye exam </a:t>
            </a:r>
            <a:r>
              <a:rPr lang="en-US" sz="2200" u="sng" dirty="0"/>
              <a:t>every two years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18-60 years old with family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history of eye disease, diabetes, high blood pressure, taking certain medications or contact lens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use: </a:t>
            </a:r>
            <a:r>
              <a:rPr lang="en-US" sz="2200" u="sng" dirty="0"/>
              <a:t>more frequent exams</a:t>
            </a:r>
            <a:r>
              <a:rPr lang="en-US" sz="2200" dirty="0"/>
              <a:t> may be necessary -- always follow the recommendation of your eye doctor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61+ years old: </a:t>
            </a:r>
            <a:r>
              <a:rPr lang="en-US" sz="2200" dirty="0"/>
              <a:t>an </a:t>
            </a:r>
            <a:r>
              <a:rPr lang="en-US" sz="2200" u="sng" dirty="0"/>
              <a:t>annual</a:t>
            </a:r>
            <a:r>
              <a:rPr lang="en-US" sz="2200" dirty="0"/>
              <a:t>, comprehensive eye exam that includes testing for cataracts, glaucoma, macular degeneration, diabetic retinopathy and other conditions commonly associated with aging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040" y="5457584"/>
            <a:ext cx="731583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2732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372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Avenir</vt:lpstr>
      <vt:lpstr>Calibri</vt:lpstr>
      <vt:lpstr>Wingdings</vt:lpstr>
      <vt:lpstr>Default</vt:lpstr>
      <vt:lpstr>PowerPoint Presentation</vt:lpstr>
      <vt:lpstr>When is it time for an Eye Exam?</vt:lpstr>
      <vt:lpstr>Do You…</vt:lpstr>
      <vt:lpstr>PowerPoint Presentation</vt:lpstr>
      <vt:lpstr>PowerPoint Presentation</vt:lpstr>
      <vt:lpstr>PowerPoint Presentation</vt:lpstr>
      <vt:lpstr>  How Do Eye Exams Improve My Driving? </vt:lpstr>
      <vt:lpstr>PowerPoint Presentation</vt:lpstr>
      <vt:lpstr>  How often do you need an eye exam?</vt:lpstr>
      <vt:lpstr>Take advantage of your vision 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Morrissey</dc:creator>
  <cp:lastModifiedBy>Lynda Morrissey</cp:lastModifiedBy>
  <cp:revision>39</cp:revision>
  <dcterms:modified xsi:type="dcterms:W3CDTF">2015-08-13T00:36:05Z</dcterms:modified>
</cp:coreProperties>
</file>