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78" r:id="rId9"/>
    <p:sldId id="279" r:id="rId10"/>
  </p:sldIdLst>
  <p:sldSz cx="9144000" cy="6858000" type="screen4x3"/>
  <p:notesSz cx="6858000" cy="9144000"/>
  <p:defaultTextStyle>
    <a:lvl1pPr>
      <a:defRPr sz="2400">
        <a:latin typeface="Arial"/>
        <a:ea typeface="Arial"/>
        <a:cs typeface="Arial"/>
        <a:sym typeface="Arial"/>
      </a:defRPr>
    </a:lvl1pPr>
    <a:lvl2pPr indent="457200">
      <a:defRPr sz="2400">
        <a:latin typeface="Arial"/>
        <a:ea typeface="Arial"/>
        <a:cs typeface="Arial"/>
        <a:sym typeface="Arial"/>
      </a:defRPr>
    </a:lvl2pPr>
    <a:lvl3pPr indent="914400">
      <a:defRPr sz="2400">
        <a:latin typeface="Arial"/>
        <a:ea typeface="Arial"/>
        <a:cs typeface="Arial"/>
        <a:sym typeface="Arial"/>
      </a:defRPr>
    </a:lvl3pPr>
    <a:lvl4pPr indent="1371600">
      <a:defRPr sz="2400">
        <a:latin typeface="Arial"/>
        <a:ea typeface="Arial"/>
        <a:cs typeface="Arial"/>
        <a:sym typeface="Arial"/>
      </a:defRPr>
    </a:lvl4pPr>
    <a:lvl5pPr indent="1828800">
      <a:defRPr sz="2400">
        <a:latin typeface="Arial"/>
        <a:ea typeface="Arial"/>
        <a:cs typeface="Arial"/>
        <a:sym typeface="Arial"/>
      </a:defRPr>
    </a:lvl5pPr>
    <a:lvl6pPr>
      <a:defRPr sz="2400">
        <a:latin typeface="Arial"/>
        <a:ea typeface="Arial"/>
        <a:cs typeface="Arial"/>
        <a:sym typeface="Arial"/>
      </a:defRPr>
    </a:lvl6pPr>
    <a:lvl7pPr>
      <a:defRPr sz="2400">
        <a:latin typeface="Arial"/>
        <a:ea typeface="Arial"/>
        <a:cs typeface="Arial"/>
        <a:sym typeface="Arial"/>
      </a:defRPr>
    </a:lvl7pPr>
    <a:lvl8pPr>
      <a:defRPr sz="2400">
        <a:latin typeface="Arial"/>
        <a:ea typeface="Arial"/>
        <a:cs typeface="Arial"/>
        <a:sym typeface="Arial"/>
      </a:defRPr>
    </a:lvl8pPr>
    <a:lvl9pPr>
      <a:defRPr sz="2400"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922"/>
    <a:srgbClr val="FFCC00"/>
    <a:srgbClr val="FF9900"/>
    <a:srgbClr val="39A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1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5428992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891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3712269" y="1886346"/>
            <a:ext cx="5127824" cy="1263254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00549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200" b="1">
                <a:solidFill>
                  <a:srgbClr val="005493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3709838" y="5172273"/>
            <a:ext cx="4994673" cy="750541"/>
          </a:xfrm>
          <a:prstGeom prst="rect">
            <a:avLst/>
          </a:prstGeom>
        </p:spPr>
        <p:txBody>
          <a:bodyPr/>
          <a:lstStyle>
            <a:lvl1pPr marL="0" indent="0">
              <a:defRPr sz="2700">
                <a:solidFill>
                  <a:srgbClr val="00847F"/>
                </a:solidFill>
              </a:defRPr>
            </a:lvl1pPr>
            <a:lvl2pPr marL="0" indent="457200">
              <a:defRPr sz="2700">
                <a:solidFill>
                  <a:srgbClr val="5E5E5E"/>
                </a:solidFill>
              </a:defRPr>
            </a:lvl2pPr>
            <a:lvl3pPr marL="0" indent="914400">
              <a:defRPr sz="2700">
                <a:solidFill>
                  <a:srgbClr val="5E5E5E"/>
                </a:solidFill>
              </a:defRPr>
            </a:lvl3pPr>
            <a:lvl4pPr marL="0" indent="1371600">
              <a:defRPr sz="2700">
                <a:solidFill>
                  <a:srgbClr val="5E5E5E"/>
                </a:solidFill>
              </a:defRPr>
            </a:lvl4pPr>
            <a:lvl5pPr marL="0" indent="1828800">
              <a:buSzTx/>
              <a:buNone/>
              <a:defRPr sz="2700">
                <a:solidFill>
                  <a:srgbClr val="5E5E5E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00847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14400" y="1689100"/>
            <a:ext cx="7543800" cy="400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1pPr>
      <a:lvl2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2pPr>
      <a:lvl3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3pPr>
      <a:lvl4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4pPr>
      <a:lvl5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5pPr>
      <a:lvl6pPr indent="4572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6pPr>
      <a:lvl7pPr indent="9144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7pPr>
      <a:lvl8pPr indent="13716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8pPr>
      <a:lvl9pPr indent="18288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1pPr>
      <a:lvl2pPr marL="342900" indent="1143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2pPr>
      <a:lvl3pPr marL="342900" indent="5715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3pPr>
      <a:lvl4pPr marL="342900" indent="10287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4pPr>
      <a:lvl5pPr marL="2209800" indent="-381000">
        <a:spcBef>
          <a:spcPts val="600"/>
        </a:spcBef>
        <a:buSzPct val="100000"/>
        <a:buChar char="»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5pPr>
      <a:lvl6pPr marL="26670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6pPr>
      <a:lvl7pPr marL="31242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7pPr>
      <a:lvl8pPr marL="35814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8pPr>
      <a:lvl9pPr marL="40386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9pPr>
    </p:bodyStyle>
    <p:otherStyle>
      <a:lvl1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2144" y="5248656"/>
            <a:ext cx="7790688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>
                <a:solidFill>
                  <a:srgbClr val="F68922"/>
                </a:solidFill>
              </a:rPr>
              <a:t>The last leg of the trip: Airport to Home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1036320" y="98552"/>
            <a:ext cx="7772400" cy="914400"/>
          </a:xfrm>
          <a:prstGeom prst="rect">
            <a:avLst/>
          </a:prstGeom>
        </p:spPr>
        <p:txBody>
          <a:bodyPr/>
          <a:lstStyle/>
          <a:p>
            <a:pPr lvl="0"/>
            <a:endParaRPr sz="2800" dirty="0">
              <a:solidFill>
                <a:srgbClr val="F6892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6508" y="4651844"/>
            <a:ext cx="7699248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spc="0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Every day</a:t>
            </a:r>
            <a:r>
              <a:rPr kumimoji="0" lang="en-US" sz="2200" b="0" i="0" u="none" strike="noStrike" cap="none" spc="0" normalizeH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between 2,000 and 3,000 aircraft fly between the U.S., Canada and Europe.*</a:t>
            </a: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332" y="5631595"/>
            <a:ext cx="630936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*Source: National</a:t>
            </a:r>
            <a:r>
              <a:rPr kumimoji="0" lang="en-US" sz="12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Air Traffic Services (NATS)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72" y="1314704"/>
            <a:ext cx="6550496" cy="393633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84" y="-216189"/>
            <a:ext cx="1997964" cy="1543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3506" y="5366396"/>
            <a:ext cx="719390" cy="5303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00784" y="52268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68922"/>
                </a:solidFill>
              </a:rPr>
              <a:t>#PlanAhead</a:t>
            </a:r>
            <a:endParaRPr lang="en-US" sz="32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288" y="1442212"/>
            <a:ext cx="7543800" cy="40005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  <a:endParaRPr lang="en-US" dirty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8952" y="1561578"/>
            <a:ext cx="778154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But we’re thinking about one flight– the one </a:t>
            </a:r>
            <a:r>
              <a:rPr kumimoji="0" lang="en-US" sz="2400" b="1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you</a:t>
            </a:r>
            <a:r>
              <a:rPr kumimoji="0" lang="en-US" sz="2400" b="0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may be</a:t>
            </a:r>
          </a:p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taking next– even if</a:t>
            </a: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it’s a flight from one coast to</a:t>
            </a:r>
          </a:p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another.  After a long flight crossing time zones, perhaps following an already full day of work, how will you travel safely once you land?  We want you to think about the </a:t>
            </a:r>
          </a:p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final leg of your journey– from the </a:t>
            </a:r>
            <a:r>
              <a:rPr kumimoji="0" lang="en-US" sz="2400" b="1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airport</a:t>
            </a: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kumimoji="0" lang="en-US" sz="2400" b="1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home</a:t>
            </a: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</a:t>
            </a:r>
            <a:endParaRPr kumimoji="0" lang="en-US" sz="2400" b="0" i="1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" y="-178501"/>
            <a:ext cx="1920240" cy="148382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060946" y="3916440"/>
            <a:ext cx="7096147" cy="1992561"/>
            <a:chOff x="1060946" y="3916440"/>
            <a:chExt cx="7096147" cy="1992561"/>
          </a:xfrm>
        </p:grpSpPr>
        <p:grpSp>
          <p:nvGrpSpPr>
            <p:cNvPr id="9" name="Group 8"/>
            <p:cNvGrpSpPr/>
            <p:nvPr/>
          </p:nvGrpSpPr>
          <p:grpSpPr>
            <a:xfrm>
              <a:off x="6133096" y="4952160"/>
              <a:ext cx="242800" cy="311388"/>
              <a:chOff x="5628132" y="4900652"/>
              <a:chExt cx="242800" cy="31138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752060" y="4900652"/>
                <a:ext cx="118872" cy="210312"/>
              </a:xfrm>
              <a:prstGeom prst="line">
                <a:avLst/>
              </a:prstGeom>
              <a:noFill/>
              <a:ln w="25400" cap="flat">
                <a:solidFill>
                  <a:srgbClr val="F68922"/>
                </a:solidFill>
                <a:prstDash val="solid"/>
                <a:bevel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5628132" y="5129744"/>
                <a:ext cx="237744" cy="82296"/>
              </a:xfrm>
              <a:prstGeom prst="line">
                <a:avLst/>
              </a:prstGeom>
              <a:noFill/>
              <a:ln w="25400" cap="flat">
                <a:solidFill>
                  <a:srgbClr val="F68922"/>
                </a:solidFill>
                <a:prstDash val="solid"/>
                <a:bevel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946" y="3916440"/>
              <a:ext cx="2578608" cy="1992561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3044952" y="4627624"/>
              <a:ext cx="3209544" cy="512184"/>
            </a:xfrm>
            <a:custGeom>
              <a:avLst/>
              <a:gdLst>
                <a:gd name="connsiteX0" fmla="*/ 0 w 3209544"/>
                <a:gd name="connsiteY0" fmla="*/ 448176 h 512184"/>
                <a:gd name="connsiteX1" fmla="*/ 1545336 w 3209544"/>
                <a:gd name="connsiteY1" fmla="*/ 120 h 512184"/>
                <a:gd name="connsiteX2" fmla="*/ 3127248 w 3209544"/>
                <a:gd name="connsiteY2" fmla="*/ 484752 h 512184"/>
                <a:gd name="connsiteX3" fmla="*/ 3127248 w 3209544"/>
                <a:gd name="connsiteY3" fmla="*/ 484752 h 512184"/>
                <a:gd name="connsiteX4" fmla="*/ 3209544 w 3209544"/>
                <a:gd name="connsiteY4" fmla="*/ 512184 h 51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9544" h="512184">
                  <a:moveTo>
                    <a:pt x="0" y="448176"/>
                  </a:moveTo>
                  <a:cubicBezTo>
                    <a:pt x="512064" y="221100"/>
                    <a:pt x="1024128" y="-5976"/>
                    <a:pt x="1545336" y="120"/>
                  </a:cubicBezTo>
                  <a:cubicBezTo>
                    <a:pt x="2066544" y="6216"/>
                    <a:pt x="3127248" y="484752"/>
                    <a:pt x="3127248" y="484752"/>
                  </a:cubicBezTo>
                  <a:lnTo>
                    <a:pt x="3127248" y="484752"/>
                  </a:lnTo>
                  <a:lnTo>
                    <a:pt x="3209544" y="512184"/>
                  </a:lnTo>
                </a:path>
              </a:pathLst>
            </a:custGeom>
            <a:noFill/>
            <a:ln w="25400" cap="flat">
              <a:solidFill>
                <a:srgbClr val="F68922"/>
              </a:solidFill>
              <a:prstDash val="sysDash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2631" y="4096573"/>
              <a:ext cx="2214462" cy="1711175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8310" y="5442712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905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092" y="917292"/>
            <a:ext cx="8211312" cy="1517904"/>
          </a:xfrm>
        </p:spPr>
        <p:txBody>
          <a:bodyPr/>
          <a:lstStyle/>
          <a:p>
            <a:pPr algn="ctr"/>
            <a:r>
              <a:rPr lang="en-US" sz="2800" b="0" dirty="0" smtClean="0">
                <a:solidFill>
                  <a:schemeClr val="accent1">
                    <a:lumMod val="50000"/>
                  </a:schemeClr>
                </a:solidFill>
              </a:rPr>
              <a:t>Most people who experience a fall-asleep</a:t>
            </a:r>
            <a:br>
              <a:rPr lang="en-US" sz="2800" b="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800" b="0" dirty="0" smtClean="0">
                <a:solidFill>
                  <a:schemeClr val="accent1">
                    <a:lumMod val="50000"/>
                  </a:schemeClr>
                </a:solidFill>
              </a:rPr>
              <a:t>crash either…</a:t>
            </a:r>
            <a:endParaRPr lang="en-US" sz="2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276856"/>
            <a:ext cx="7543800" cy="4000500"/>
          </a:xfrm>
        </p:spPr>
        <p:txBody>
          <a:bodyPr/>
          <a:lstStyle/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Have had too little sleep in the 24 hours before the crash; 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Regularly get too little sleep and are operating on a sleep deficit*</a:t>
            </a:r>
          </a:p>
          <a:p>
            <a:endParaRPr lang="en-US" dirty="0"/>
          </a:p>
          <a:p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868" y="4377066"/>
            <a:ext cx="2162556" cy="1671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" y="4917012"/>
            <a:ext cx="1552956" cy="12000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76" y="3473888"/>
            <a:ext cx="3204972" cy="24765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4288" y="5696712"/>
            <a:ext cx="494766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*Source: National</a:t>
            </a:r>
            <a:r>
              <a:rPr kumimoji="0" lang="en-US" sz="14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Sleep Foundation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6868" y="5432252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18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3584" y="0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68922"/>
                </a:solidFill>
              </a:rPr>
              <a:t>Are you at risk?</a:t>
            </a:r>
            <a:endParaRPr lang="en-US" sz="32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872" y="1721982"/>
            <a:ext cx="9226296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97" y="670944"/>
            <a:ext cx="6326432" cy="48886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1288" y="1428403"/>
            <a:ext cx="7479792" cy="46474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Are you sleep deprived or feeling fatigued?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baseline="0" dirty="0" smtClean="0">
                <a:solidFill>
                  <a:schemeClr val="accent1">
                    <a:lumMod val="50000"/>
                  </a:schemeClr>
                </a:solidFill>
              </a:rPr>
              <a:t>	-6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hours of sleep or less triples your crash risk*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Will you be driving in the mid-afternoon, at night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 or when you would normally be asleep?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Have you taken sedating medications (such as 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 antidepressants, antihistamines, sleep aids)?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000000"/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					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				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Continued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 on nex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 slide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784" y="5676612"/>
            <a:ext cx="37673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rgbClr val="A7A7A7">
                    <a:lumMod val="75000"/>
                  </a:srgbClr>
                </a:solidFill>
              </a:rPr>
              <a:t>*Source: National Sleep Foundation</a:t>
            </a:r>
            <a:endParaRPr lang="en-US" sz="1400" dirty="0">
              <a:solidFill>
                <a:srgbClr val="A7A7A7">
                  <a:lumMod val="7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407" y="5417509"/>
            <a:ext cx="72548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87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940" y="1014026"/>
            <a:ext cx="6388858" cy="49319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5296" y="-9146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68922"/>
                </a:solidFill>
              </a:rPr>
              <a:t>Are you at risk? </a:t>
            </a:r>
            <a:endParaRPr lang="en-US" sz="32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014026"/>
            <a:ext cx="8247888" cy="4599432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2970" y="1587186"/>
            <a:ext cx="8049006" cy="411651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Have you consumed even a small</a:t>
            </a:r>
            <a:r>
              <a:rPr kumimoji="0" lang="en-US" b="0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 amount of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b="0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    alcohol? 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kumimoji="0" lang="en-US" b="0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sym typeface="Arial"/>
              </a:rPr>
              <a:t>– alcohol worsens the effects of fatigue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US" sz="1050" b="0" i="0" u="none" strike="noStrike" cap="none" spc="0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sym typeface="Arial"/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Are you working a schedule of more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than 60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hours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week?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− increases crash risk by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40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%*</a:t>
            </a: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1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Will you be driving alone?</a:t>
            </a:r>
            <a:endParaRPr lang="en-US" sz="105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Will you be driving on long, dark, rural or boring roads?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Have you crossed several time zones?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352" y="5605245"/>
            <a:ext cx="29392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*Source: National</a:t>
            </a:r>
            <a:r>
              <a:rPr kumimoji="0" lang="en-US" sz="14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Sleep Foundation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122" y="5387282"/>
            <a:ext cx="72548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41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8302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68922"/>
                </a:solidFill>
              </a:rPr>
              <a:t>Guidance for a safe ride home</a:t>
            </a:r>
            <a:endParaRPr lang="en-US" sz="32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33852"/>
            <a:ext cx="7543800" cy="40005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You have flown for 8 hours or more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You are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experiencing the effects of jet lag as a result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crossing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several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time zones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9576" y="1380744"/>
            <a:ext cx="7278624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General</a:t>
            </a: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Guidance:  </a:t>
            </a:r>
            <a:r>
              <a:rPr kumimoji="0" lang="en-US" sz="2400" b="0" i="1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You should not drive</a:t>
            </a: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yourself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home from the airport unless you can complete the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road journey within 16 hours of the time you got up. This is particularly important when:</a:t>
            </a:r>
            <a:endParaRPr kumimoji="0" lang="en-US" sz="2400" b="0" i="1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132" y="4614556"/>
            <a:ext cx="2080260" cy="16074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340" y="4550548"/>
            <a:ext cx="1922526" cy="14855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71416" y="4872046"/>
            <a:ext cx="81381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+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9592" y="5418293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60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548" y="221996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68922"/>
                </a:solidFill>
              </a:rPr>
              <a:t>Guidance for a safe ride home</a:t>
            </a:r>
            <a:endParaRPr lang="en-US" sz="32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0976" y="2594356"/>
            <a:ext cx="7543800" cy="40005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Arrange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for someone else to drive you or take a taxi or public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transport; 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Put off your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drive home until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 have had a night's rest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6736" y="1435608"/>
            <a:ext cx="7662672" cy="8595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General guidance:  If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you cannot reach your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destination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within 16 hours of the time you got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up:</a:t>
            </a:r>
            <a:endParaRPr kumimoji="0" lang="en-US" sz="2400" b="0" i="1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404" y="4216424"/>
            <a:ext cx="2670047" cy="2063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4275" y="5102352"/>
            <a:ext cx="86868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OR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72" y="4382930"/>
            <a:ext cx="2045973" cy="15809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" y="-321472"/>
            <a:ext cx="2080260" cy="16074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8998" y="5421320"/>
            <a:ext cx="725487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98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142"/>
            <a:ext cx="7772400" cy="914400"/>
          </a:xfrm>
        </p:spPr>
        <p:txBody>
          <a:bodyPr/>
          <a:lstStyle/>
          <a:p>
            <a:r>
              <a:rPr lang="en-US" sz="2800" dirty="0" smtClean="0">
                <a:solidFill>
                  <a:srgbClr val="F68922"/>
                </a:solidFill>
              </a:rPr>
              <a:t>One more important thing…</a:t>
            </a:r>
            <a:endParaRPr lang="en-US" sz="2800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759" y="1185107"/>
            <a:ext cx="8092441" cy="40005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And because crashes are </a:t>
            </a:r>
            <a:r>
              <a:rPr lang="en-US" i="1" u="sng" dirty="0" smtClean="0">
                <a:solidFill>
                  <a:schemeClr val="accent1">
                    <a:lumMod val="50000"/>
                  </a:schemeClr>
                </a:solidFill>
              </a:rPr>
              <a:t>never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planned, be sure to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</a:rPr>
              <a:t>wear your seat belt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on every trip, in every seat, every time, no matter who is doing the driving.  And… </a:t>
            </a:r>
          </a:p>
          <a:p>
            <a:pPr algn="ctr"/>
            <a:r>
              <a:rPr lang="en-US" i="1" u="sng" dirty="0" smtClean="0">
                <a:solidFill>
                  <a:schemeClr val="accent1">
                    <a:lumMod val="50000"/>
                  </a:schemeClr>
                </a:solidFill>
              </a:rPr>
              <a:t>Insist your driver buckle up as well!</a:t>
            </a:r>
          </a:p>
          <a:p>
            <a:pPr algn="ctr"/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You want him/her conscious and in place in the event of a crash.</a:t>
            </a:r>
            <a:endParaRPr lang="en-US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47253" y="3651970"/>
            <a:ext cx="8821238" cy="2652465"/>
            <a:chOff x="-147253" y="3651970"/>
            <a:chExt cx="8821238" cy="26524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6624" y="4383390"/>
              <a:ext cx="1760220" cy="136017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7253" y="3651970"/>
              <a:ext cx="3432601" cy="265246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320" y="4152223"/>
              <a:ext cx="1941665" cy="150037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669" y="4115647"/>
              <a:ext cx="2398166" cy="185312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438042" y="4620665"/>
              <a:ext cx="58862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400" b="1" dirty="0">
                  <a:solidFill>
                    <a:srgbClr val="A7A7A7">
                      <a:lumMod val="75000"/>
                    </a:srgbClr>
                  </a:solidFill>
                </a:rPr>
                <a:t>+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201669" y="4620665"/>
              <a:ext cx="58862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400" b="1" dirty="0">
                  <a:solidFill>
                    <a:srgbClr val="A7A7A7">
                      <a:lumMod val="75000"/>
                    </a:srgbClr>
                  </a:solidFill>
                </a:rPr>
                <a:t>+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50608" y="4697610"/>
              <a:ext cx="381712" cy="769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400" b="1" dirty="0">
                  <a:solidFill>
                    <a:schemeClr val="tx2">
                      <a:lumMod val="75000"/>
                    </a:schemeClr>
                  </a:solidFill>
                </a:rPr>
                <a:t>=</a:t>
              </a:r>
              <a:endPara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sym typeface="Arial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0741" y="5393497"/>
            <a:ext cx="731583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60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318</Words>
  <Application>Microsoft Office PowerPoint</Application>
  <PresentationFormat>On-screen Show (4:3)</PresentationFormat>
  <Paragraphs>82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Avenir</vt:lpstr>
      <vt:lpstr>Default</vt:lpstr>
      <vt:lpstr>PowerPoint Presentation</vt:lpstr>
      <vt:lpstr>PowerPoint Presentation</vt:lpstr>
      <vt:lpstr>#PlanAhead</vt:lpstr>
      <vt:lpstr>Most people who experience a fall-asleep crash either…</vt:lpstr>
      <vt:lpstr>Are you at risk?</vt:lpstr>
      <vt:lpstr>Are you at risk? </vt:lpstr>
      <vt:lpstr>Guidance for a safe ride home</vt:lpstr>
      <vt:lpstr>Guidance for a safe ride home</vt:lpstr>
      <vt:lpstr>One more important thing…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Morrissey</dc:creator>
  <cp:lastModifiedBy>Lynda Morrissey</cp:lastModifiedBy>
  <cp:revision>56</cp:revision>
  <dcterms:modified xsi:type="dcterms:W3CDTF">2015-08-12T00:51:12Z</dcterms:modified>
</cp:coreProperties>
</file>